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d7e25c4e5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d7e25c4e5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d7e25c4e5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d7e25c4e5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d7e25c4e5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d7e25c4e5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d7e25c4e5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d7e25c4e5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d7e25c4e5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d7e25c4e5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d7e25c4e5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d7e25c4e5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d7e25c4e5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d7e25c4e5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d7e25c4e5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d7e25c4e5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d7e25c4e5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d7e25c4e5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d7e25c4e5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d7e25c4e5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7e25c4e5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d7e25c4e5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02550"/>
            <a:ext cx="8520600" cy="1569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sv"/>
              <a:t>Androgener</a:t>
            </a:r>
            <a:br>
              <a:rPr lang="sv"/>
            </a:br>
            <a:r>
              <a:rPr lang="sv"/>
              <a:t>“Manliga” hormoner</a:t>
            </a:r>
            <a:endParaRPr/>
          </a:p>
        </p:txBody>
      </p:sp>
      <p:pic>
        <p:nvPicPr>
          <p:cNvPr id="55" name="Google Shape;55;p13"/>
          <p:cNvPicPr preferRelativeResize="0"/>
          <p:nvPr/>
        </p:nvPicPr>
        <p:blipFill>
          <a:blip r:embed="rId3">
            <a:alphaModFix/>
          </a:blip>
          <a:stretch>
            <a:fillRect/>
          </a:stretch>
        </p:blipFill>
        <p:spPr>
          <a:xfrm>
            <a:off x="2548100" y="2011242"/>
            <a:ext cx="3677575" cy="2438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Tävla i fitness </a:t>
            </a:r>
            <a:endParaRPr/>
          </a:p>
        </p:txBody>
      </p:sp>
      <p:sp>
        <p:nvSpPr>
          <p:cNvPr id="122" name="Google Shape;122;p22"/>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v" sz="1200">
                <a:solidFill>
                  <a:schemeClr val="accent2"/>
                </a:solidFill>
                <a:highlight>
                  <a:srgbClr val="FFFFFF"/>
                </a:highlight>
                <a:latin typeface="Roboto"/>
                <a:ea typeface="Roboto"/>
                <a:cs typeface="Roboto"/>
                <a:sym typeface="Roboto"/>
              </a:rPr>
              <a:t>Results: </a:t>
            </a:r>
            <a:r>
              <a:rPr lang="sv" sz="1200">
                <a:solidFill>
                  <a:schemeClr val="accent2"/>
                </a:solidFill>
                <a:highlight>
                  <a:srgbClr val="FFFFFF"/>
                </a:highlight>
                <a:latin typeface="Roboto"/>
                <a:ea typeface="Roboto"/>
                <a:cs typeface="Roboto"/>
                <a:sym typeface="Roboto"/>
              </a:rPr>
              <a:t>Heart rate decreased from 53 to 27 beats/min during preparation and increased to 46 beats/min within 1 mo after competition. Brachial blood pressure dropped from 132/69 to 104/56 mmHg during preparation and returned to 116/64 mmHg at 6 mo after competition. Percent body fat declined from 14.8% to 4.5% during preparation and returned to 14.6% during recovery. Strength decreased during preparation and did not fully recover during 6 months of recovery. Testosterone declined from 9.22 to 2.27 ng/mL during preparation and returned back to the baseline level, 9.91 ng/mL, after competition. Total mood disturbance increased from 6 to 43 units during preparation and recovered to 4 units 6 mo after competition.</a:t>
            </a:r>
            <a:endParaRPr sz="1200">
              <a:solidFill>
                <a:schemeClr val="accent2"/>
              </a:solidFill>
              <a:highlight>
                <a:srgbClr val="FFFFFF"/>
              </a:highlight>
              <a:latin typeface="Roboto"/>
              <a:ea typeface="Roboto"/>
              <a:cs typeface="Roboto"/>
              <a:sym typeface="Roboto"/>
            </a:endParaRPr>
          </a:p>
          <a:p>
            <a:pPr indent="0" lvl="0" marL="0" rtl="0" algn="l">
              <a:spcBef>
                <a:spcPts val="1200"/>
              </a:spcBef>
              <a:spcAft>
                <a:spcPts val="1200"/>
              </a:spcAft>
              <a:buNone/>
            </a:pPr>
            <a:r>
              <a:rPr lang="sv" sz="1200">
                <a:solidFill>
                  <a:srgbClr val="00FFFF"/>
                </a:solidFill>
                <a:highlight>
                  <a:srgbClr val="FFFFFF"/>
                </a:highlight>
                <a:latin typeface="Roboto"/>
                <a:ea typeface="Roboto"/>
                <a:cs typeface="Roboto"/>
                <a:sym typeface="Roboto"/>
              </a:rPr>
              <a:t>https://pubmed.ncbi.nlm.nih.gov/23412685/</a:t>
            </a:r>
            <a:endParaRPr sz="1200">
              <a:solidFill>
                <a:srgbClr val="00FFFF"/>
              </a:solidFill>
              <a:highlight>
                <a:srgbClr val="FFFFFF"/>
              </a:highlight>
              <a:latin typeface="Roboto"/>
              <a:ea typeface="Roboto"/>
              <a:cs typeface="Roboto"/>
              <a:sym typeface="Roboto"/>
            </a:endParaRPr>
          </a:p>
        </p:txBody>
      </p:sp>
      <p:pic>
        <p:nvPicPr>
          <p:cNvPr id="123" name="Google Shape;123;p22"/>
          <p:cNvPicPr preferRelativeResize="0"/>
          <p:nvPr/>
        </p:nvPicPr>
        <p:blipFill>
          <a:blip r:embed="rId3">
            <a:alphaModFix/>
          </a:blip>
          <a:stretch>
            <a:fillRect/>
          </a:stretch>
        </p:blipFill>
        <p:spPr>
          <a:xfrm>
            <a:off x="5592150" y="1017725"/>
            <a:ext cx="2537649" cy="38209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Praktisk applikation</a:t>
            </a:r>
            <a:endParaRPr/>
          </a:p>
        </p:txBody>
      </p:sp>
      <p:sp>
        <p:nvSpPr>
          <p:cNvPr id="129" name="Google Shape;129;p23"/>
          <p:cNvSpPr txBox="1"/>
          <p:nvPr>
            <p:ph idx="1" type="body"/>
          </p:nvPr>
        </p:nvSpPr>
        <p:spPr>
          <a:xfrm>
            <a:off x="311700" y="1128800"/>
            <a:ext cx="3719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sv"/>
              <a:t>Undvik alkohol</a:t>
            </a:r>
            <a:endParaRPr/>
          </a:p>
          <a:p>
            <a:pPr indent="-342900" lvl="0" marL="457200" rtl="0" algn="l">
              <a:spcBef>
                <a:spcPts val="0"/>
              </a:spcBef>
              <a:spcAft>
                <a:spcPts val="0"/>
              </a:spcAft>
              <a:buSzPts val="1800"/>
              <a:buChar char="●"/>
            </a:pPr>
            <a:r>
              <a:rPr lang="sv"/>
              <a:t>Håll en hälsosam fettprocent</a:t>
            </a:r>
            <a:endParaRPr/>
          </a:p>
          <a:p>
            <a:pPr indent="-342900" lvl="0" marL="457200" rtl="0" algn="l">
              <a:spcBef>
                <a:spcPts val="0"/>
              </a:spcBef>
              <a:spcAft>
                <a:spcPts val="0"/>
              </a:spcAft>
              <a:buSzPts val="1800"/>
              <a:buChar char="●"/>
            </a:pPr>
            <a:r>
              <a:rPr lang="sv"/>
              <a:t>Förstå värdet av sömn</a:t>
            </a:r>
            <a:endParaRPr/>
          </a:p>
          <a:p>
            <a:pPr indent="-342900" lvl="0" marL="457200" rtl="0" algn="l">
              <a:spcBef>
                <a:spcPts val="0"/>
              </a:spcBef>
              <a:spcAft>
                <a:spcPts val="0"/>
              </a:spcAft>
              <a:buSzPts val="1800"/>
              <a:buChar char="●"/>
            </a:pPr>
            <a:r>
              <a:rPr lang="sv"/>
              <a:t>Lyssna på kroppen</a:t>
            </a:r>
            <a:endParaRPr/>
          </a:p>
          <a:p>
            <a:pPr indent="-342900" lvl="0" marL="457200" rtl="0" algn="l">
              <a:spcBef>
                <a:spcPts val="0"/>
              </a:spcBef>
              <a:spcAft>
                <a:spcPts val="0"/>
              </a:spcAft>
              <a:buSzPts val="1800"/>
              <a:buChar char="●"/>
            </a:pPr>
            <a:r>
              <a:rPr lang="sv"/>
              <a:t>Undvik spendera långa tider i extremt underskott eller lågt kroppsfett.</a:t>
            </a:r>
            <a:endParaRPr/>
          </a:p>
          <a:p>
            <a:pPr indent="-342900" lvl="0" marL="457200" rtl="0" algn="l">
              <a:spcBef>
                <a:spcPts val="0"/>
              </a:spcBef>
              <a:spcAft>
                <a:spcPts val="0"/>
              </a:spcAft>
              <a:buSzPts val="1800"/>
              <a:buChar char="●"/>
            </a:pPr>
            <a:r>
              <a:rPr lang="sv"/>
              <a:t>Fatigue management</a:t>
            </a:r>
            <a:endParaRPr/>
          </a:p>
          <a:p>
            <a:pPr indent="-342900" lvl="0" marL="457200" rtl="0" algn="l">
              <a:spcBef>
                <a:spcPts val="0"/>
              </a:spcBef>
              <a:spcAft>
                <a:spcPts val="0"/>
              </a:spcAft>
              <a:buSzPts val="1800"/>
              <a:buChar char="●"/>
            </a:pPr>
            <a:r>
              <a:rPr lang="sv"/>
              <a:t>Styrketräning och motion</a:t>
            </a:r>
            <a:endParaRPr/>
          </a:p>
        </p:txBody>
      </p:sp>
      <p:sp>
        <p:nvSpPr>
          <p:cNvPr id="130" name="Google Shape;130;p23"/>
          <p:cNvSpPr txBox="1"/>
          <p:nvPr/>
        </p:nvSpPr>
        <p:spPr>
          <a:xfrm>
            <a:off x="5017275" y="1364775"/>
            <a:ext cx="102600" cy="2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31" name="Google Shape;131;p23"/>
          <p:cNvSpPr txBox="1"/>
          <p:nvPr/>
        </p:nvSpPr>
        <p:spPr>
          <a:xfrm>
            <a:off x="5285500" y="1128800"/>
            <a:ext cx="3400200" cy="3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800">
                <a:solidFill>
                  <a:schemeClr val="dk2"/>
                </a:solidFill>
              </a:rPr>
              <a:t>Undvik köpa kosttillskott som påstår sig “boosta testosteron”</a:t>
            </a:r>
            <a:br>
              <a:rPr lang="sv" sz="1800">
                <a:solidFill>
                  <a:schemeClr val="dk2"/>
                </a:solidFill>
              </a:rPr>
            </a:br>
            <a:br>
              <a:rPr lang="sv" sz="1800">
                <a:solidFill>
                  <a:schemeClr val="dk2"/>
                </a:solidFill>
              </a:rPr>
            </a:br>
            <a:r>
              <a:rPr lang="sv" sz="1800">
                <a:solidFill>
                  <a:schemeClr val="dk2"/>
                </a:solidFill>
              </a:rPr>
              <a:t>Dessa kosttillskott kan inte boosta testosteron alls och definitivt inte till den målgrupp som den marknadsförs till.</a:t>
            </a:r>
            <a:br>
              <a:rPr lang="sv" sz="1800">
                <a:solidFill>
                  <a:schemeClr val="dk2"/>
                </a:solidFill>
              </a:rPr>
            </a:br>
            <a:br>
              <a:rPr lang="sv" sz="1800">
                <a:solidFill>
                  <a:schemeClr val="dk2"/>
                </a:solidFill>
              </a:rPr>
            </a:br>
            <a:r>
              <a:rPr lang="sv" sz="1800">
                <a:solidFill>
                  <a:schemeClr val="dk2"/>
                </a:solidFill>
              </a:rPr>
              <a:t>Produktion av testosteron är genetiskt och hälsa som är största precursers.</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FRÅGELÅDA</a:t>
            </a:r>
            <a:endParaRPr/>
          </a:p>
        </p:txBody>
      </p:sp>
      <p:sp>
        <p:nvSpPr>
          <p:cNvPr id="137" name="Google Shape;137;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8" name="Google Shape;138;p24"/>
          <p:cNvPicPr preferRelativeResize="0"/>
          <p:nvPr/>
        </p:nvPicPr>
        <p:blipFill>
          <a:blip r:embed="rId3">
            <a:alphaModFix/>
          </a:blip>
          <a:stretch>
            <a:fillRect/>
          </a:stretch>
        </p:blipFill>
        <p:spPr>
          <a:xfrm>
            <a:off x="2449925" y="1017725"/>
            <a:ext cx="4125776" cy="4125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Vad är en Androgen?</a:t>
            </a:r>
            <a:endParaRPr/>
          </a:p>
        </p:txBody>
      </p:sp>
      <p:sp>
        <p:nvSpPr>
          <p:cNvPr id="61" name="Google Shape;61;p14"/>
          <p:cNvSpPr txBox="1"/>
          <p:nvPr>
            <p:ph idx="1" type="body"/>
          </p:nvPr>
        </p:nvSpPr>
        <p:spPr>
          <a:xfrm>
            <a:off x="311700" y="1152475"/>
            <a:ext cx="4260300" cy="380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Androgen är antik grekiska. “Andr” eller “Andro” = betyder man och “Gen” betyder med en hård översättning “to produce” eller “vad som gör”.</a:t>
            </a:r>
            <a:br>
              <a:rPr lang="sv"/>
            </a:br>
            <a:br>
              <a:rPr lang="sv"/>
            </a:br>
            <a:r>
              <a:rPr lang="sv"/>
              <a:t>Androgener är alltså hormon som ofta förknippas med manliga karaktärsdrag, men även kvinnor producerar androgener och det är vitalt för deras välbefinnande och hälsa.</a:t>
            </a:r>
            <a:endParaRPr/>
          </a:p>
          <a:p>
            <a:pPr indent="0" lvl="0" marL="0" rtl="0" algn="l">
              <a:spcBef>
                <a:spcPts val="1200"/>
              </a:spcBef>
              <a:spcAft>
                <a:spcPts val="1200"/>
              </a:spcAft>
              <a:buNone/>
            </a:pPr>
            <a:r>
              <a:t/>
            </a:r>
            <a:endParaRPr/>
          </a:p>
        </p:txBody>
      </p:sp>
      <p:pic>
        <p:nvPicPr>
          <p:cNvPr id="62" name="Google Shape;62;p14"/>
          <p:cNvPicPr preferRelativeResize="0"/>
          <p:nvPr/>
        </p:nvPicPr>
        <p:blipFill>
          <a:blip r:embed="rId3">
            <a:alphaModFix/>
          </a:blip>
          <a:stretch>
            <a:fillRect/>
          </a:stretch>
        </p:blipFill>
        <p:spPr>
          <a:xfrm>
            <a:off x="4724400" y="1170125"/>
            <a:ext cx="4267200" cy="355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Hur produceras androgener?</a:t>
            </a:r>
            <a:endParaRPr/>
          </a:p>
        </p:txBody>
      </p:sp>
      <p:sp>
        <p:nvSpPr>
          <p:cNvPr id="68" name="Google Shape;68;p1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1200"/>
              </a:spcAft>
              <a:buNone/>
            </a:pPr>
            <a:r>
              <a:rPr lang="sv"/>
              <a:t>Via en feedback loop som heter </a:t>
            </a:r>
            <a:r>
              <a:rPr lang="sv"/>
              <a:t>Hypothalamus</a:t>
            </a:r>
            <a:r>
              <a:rPr lang="sv"/>
              <a:t>, pituitary, testicular, axis eller HPTA. </a:t>
            </a:r>
            <a:br>
              <a:rPr lang="sv"/>
            </a:br>
            <a:r>
              <a:rPr i="1" lang="sv"/>
              <a:t>(gäller män med fungerande testiklar, kvinnor producerar en liten del testosteron från äggstockar och en del från binjurarna)</a:t>
            </a:r>
            <a:br>
              <a:rPr lang="sv"/>
            </a:br>
            <a:br>
              <a:rPr lang="sv"/>
            </a:br>
            <a:r>
              <a:rPr lang="sv"/>
              <a:t>Gonadotropin</a:t>
            </a:r>
            <a:r>
              <a:rPr lang="sv"/>
              <a:t> releasing hormone (GnRH)</a:t>
            </a:r>
            <a:br>
              <a:rPr lang="sv"/>
            </a:br>
            <a:br>
              <a:rPr lang="sv"/>
            </a:br>
            <a:r>
              <a:rPr lang="sv"/>
              <a:t>Luteal Hormon (LH) samt </a:t>
            </a:r>
            <a:r>
              <a:rPr lang="sv"/>
              <a:t>Follikelstimulerande</a:t>
            </a:r>
            <a:r>
              <a:rPr lang="sv"/>
              <a:t> hormon (FSH)</a:t>
            </a:r>
            <a:br>
              <a:rPr lang="sv"/>
            </a:br>
            <a:r>
              <a:rPr lang="sv"/>
              <a:t>Dessa hormon binder på receptorer på testiklarna tillsammans med kolesterol för att bilda </a:t>
            </a:r>
            <a:r>
              <a:rPr lang="sv"/>
              <a:t>kolesterolderivat hormon</a:t>
            </a:r>
            <a:r>
              <a:rPr lang="sv"/>
              <a:t>. </a:t>
            </a:r>
            <a:br>
              <a:rPr lang="sv"/>
            </a:br>
            <a:br>
              <a:rPr lang="sv"/>
            </a:br>
            <a:r>
              <a:rPr lang="sv"/>
              <a:t>Sedan bildas könshormonerna i bilden och har olika uppgifter beroende på vilka enzym eller </a:t>
            </a:r>
            <a:r>
              <a:rPr lang="sv"/>
              <a:t>globuliner</a:t>
            </a:r>
            <a:r>
              <a:rPr lang="sv"/>
              <a:t> och receptorer de binder till.</a:t>
            </a:r>
            <a:br>
              <a:rPr lang="sv"/>
            </a:br>
            <a:br>
              <a:rPr lang="sv"/>
            </a:br>
            <a:r>
              <a:rPr lang="sv"/>
              <a:t>Feedback loopen förstår sedan mängden av testosteron vi har och kommer att anpassa signal av LH efter mängden serum testosteron vi har i blodet.</a:t>
            </a:r>
            <a:endParaRPr/>
          </a:p>
        </p:txBody>
      </p:sp>
      <p:pic>
        <p:nvPicPr>
          <p:cNvPr id="69" name="Google Shape;69;p15"/>
          <p:cNvPicPr preferRelativeResize="0"/>
          <p:nvPr/>
        </p:nvPicPr>
        <p:blipFill>
          <a:blip r:embed="rId3">
            <a:alphaModFix/>
          </a:blip>
          <a:stretch>
            <a:fillRect/>
          </a:stretch>
        </p:blipFill>
        <p:spPr>
          <a:xfrm>
            <a:off x="4708600" y="1017725"/>
            <a:ext cx="4267200" cy="2630350"/>
          </a:xfrm>
          <a:prstGeom prst="rect">
            <a:avLst/>
          </a:prstGeom>
          <a:noFill/>
          <a:ln>
            <a:noFill/>
          </a:ln>
        </p:spPr>
      </p:pic>
      <p:pic>
        <p:nvPicPr>
          <p:cNvPr id="70" name="Google Shape;70;p15"/>
          <p:cNvPicPr preferRelativeResize="0"/>
          <p:nvPr/>
        </p:nvPicPr>
        <p:blipFill>
          <a:blip r:embed="rId4">
            <a:alphaModFix/>
          </a:blip>
          <a:stretch>
            <a:fillRect/>
          </a:stretch>
        </p:blipFill>
        <p:spPr>
          <a:xfrm>
            <a:off x="5103050" y="3648074"/>
            <a:ext cx="3400425" cy="1343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Alla biologiska organismer är kvinnor</a:t>
            </a:r>
            <a:endParaRPr/>
          </a:p>
        </p:txBody>
      </p:sp>
      <p:sp>
        <p:nvSpPr>
          <p:cNvPr id="76" name="Google Shape;76;p16"/>
          <p:cNvSpPr txBox="1"/>
          <p:nvPr>
            <p:ph idx="1" type="body"/>
          </p:nvPr>
        </p:nvSpPr>
        <p:spPr>
          <a:xfrm>
            <a:off x="311700" y="1152475"/>
            <a:ext cx="43743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sv"/>
              <a:t>Vi alla människor startar våran utveckling som kvinnor!</a:t>
            </a:r>
            <a:br>
              <a:rPr lang="sv"/>
            </a:br>
            <a:br>
              <a:rPr lang="sv"/>
            </a:br>
            <a:r>
              <a:rPr lang="sv"/>
              <a:t>Män har bröstvårtor som utvecklas innan 5-6 veckan och kan tillochmed laktera för män i vuxen ålder. </a:t>
            </a:r>
            <a:r>
              <a:rPr lang="sv"/>
              <a:t>X är dominant - </a:t>
            </a:r>
            <a:br>
              <a:rPr lang="sv"/>
            </a:br>
            <a:r>
              <a:rPr lang="sv"/>
              <a:t>5-6 veckor innan Y tillåts agera. Saknar man Y? Då lär man förbli kvinna.</a:t>
            </a:r>
            <a:br>
              <a:rPr lang="sv"/>
            </a:br>
            <a:br>
              <a:rPr lang="sv"/>
            </a:br>
            <a:r>
              <a:rPr lang="sv"/>
              <a:t>Y-SRY- kromosom aktiveras och blockerar kvinnliga karaktärsdrag och påskyndar det manliga.</a:t>
            </a:r>
            <a:endParaRPr/>
          </a:p>
        </p:txBody>
      </p:sp>
      <p:pic>
        <p:nvPicPr>
          <p:cNvPr id="77" name="Google Shape;77;p16"/>
          <p:cNvPicPr preferRelativeResize="0"/>
          <p:nvPr/>
        </p:nvPicPr>
        <p:blipFill rotWithShape="1">
          <a:blip r:embed="rId3">
            <a:alphaModFix/>
          </a:blip>
          <a:srcRect b="6568" l="0" r="0" t="0"/>
          <a:stretch/>
        </p:blipFill>
        <p:spPr>
          <a:xfrm>
            <a:off x="4910575" y="1176450"/>
            <a:ext cx="3921724" cy="33684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4260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Testosteron brist </a:t>
            </a:r>
            <a:endParaRPr/>
          </a:p>
        </p:txBody>
      </p:sp>
      <p:sp>
        <p:nvSpPr>
          <p:cNvPr id="83" name="Google Shape;83;p17"/>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sv"/>
              <a:t>Testosteron är något som kommer att peaka i puberteten och avta långsamt under hela våra liv. Detta är </a:t>
            </a:r>
            <a:r>
              <a:rPr lang="sv"/>
              <a:t>evolutionärt</a:t>
            </a:r>
            <a:r>
              <a:rPr lang="sv"/>
              <a:t> praktiskt och bra! Men kan sänka levnadskvalité.</a:t>
            </a:r>
            <a:br>
              <a:rPr lang="sv"/>
            </a:br>
            <a:br>
              <a:rPr lang="sv"/>
            </a:br>
            <a:r>
              <a:rPr lang="sv"/>
              <a:t>Brist kan innebära stora problem och man bör uppsöka läkarvård om man misstänker detta.</a:t>
            </a:r>
            <a:br>
              <a:rPr lang="sv"/>
            </a:br>
            <a:br>
              <a:rPr lang="sv"/>
            </a:br>
            <a:r>
              <a:rPr lang="sv"/>
              <a:t>Suicid och kraftig nedstämdhet är direkt kopplat till lågt Testosteron.</a:t>
            </a:r>
            <a:br>
              <a:rPr lang="sv"/>
            </a:br>
            <a:br>
              <a:rPr lang="sv"/>
            </a:br>
            <a:r>
              <a:rPr lang="sv"/>
              <a:t>Referens 8-26</a:t>
            </a:r>
            <a:r>
              <a:rPr lang="sv"/>
              <a:t>nmol/L</a:t>
            </a:r>
            <a:r>
              <a:rPr lang="sv"/>
              <a:t> man</a:t>
            </a:r>
            <a:br>
              <a:rPr lang="sv"/>
            </a:br>
            <a:r>
              <a:rPr lang="sv"/>
              <a:t>Fritt testosteron:</a:t>
            </a:r>
            <a:endParaRPr/>
          </a:p>
          <a:p>
            <a:pPr indent="-276225" lvl="0" marL="457200" rtl="0" algn="l">
              <a:spcBef>
                <a:spcPts val="1200"/>
              </a:spcBef>
              <a:spcAft>
                <a:spcPts val="0"/>
              </a:spcAft>
              <a:buClr>
                <a:schemeClr val="dk1"/>
              </a:buClr>
              <a:buSzPct val="100000"/>
              <a:buChar char="●"/>
            </a:pPr>
            <a:r>
              <a:rPr lang="sv" sz="1200">
                <a:solidFill>
                  <a:schemeClr val="dk1"/>
                </a:solidFill>
                <a:highlight>
                  <a:srgbClr val="FFFFFF"/>
                </a:highlight>
              </a:rPr>
              <a:t>17 - 40 år: 2,8 - 21 nmol/L</a:t>
            </a:r>
            <a:endParaRPr sz="1200">
              <a:solidFill>
                <a:schemeClr val="dk1"/>
              </a:solidFill>
              <a:highlight>
                <a:srgbClr val="FFFFFF"/>
              </a:highlight>
            </a:endParaRPr>
          </a:p>
          <a:p>
            <a:pPr indent="-276225" lvl="0" marL="457200" rtl="0" algn="l">
              <a:spcBef>
                <a:spcPts val="0"/>
              </a:spcBef>
              <a:spcAft>
                <a:spcPts val="0"/>
              </a:spcAft>
              <a:buClr>
                <a:schemeClr val="dk1"/>
              </a:buClr>
              <a:buSzPct val="100000"/>
              <a:buChar char="●"/>
            </a:pPr>
            <a:r>
              <a:rPr lang="sv" sz="1200">
                <a:solidFill>
                  <a:schemeClr val="dk1"/>
                </a:solidFill>
                <a:highlight>
                  <a:srgbClr val="FFFFFF"/>
                </a:highlight>
              </a:rPr>
              <a:t>41 - 60 år: 2,0 - 15 nmol/L</a:t>
            </a:r>
            <a:endParaRPr sz="1200">
              <a:solidFill>
                <a:schemeClr val="dk1"/>
              </a:solidFill>
              <a:highlight>
                <a:srgbClr val="FFFFFF"/>
              </a:highlight>
            </a:endParaRPr>
          </a:p>
          <a:p>
            <a:pPr indent="-276225" lvl="0" marL="457200" rtl="0" algn="l">
              <a:spcBef>
                <a:spcPts val="0"/>
              </a:spcBef>
              <a:spcAft>
                <a:spcPts val="0"/>
              </a:spcAft>
              <a:buClr>
                <a:schemeClr val="dk1"/>
              </a:buClr>
              <a:buSzPct val="100000"/>
              <a:buChar char="●"/>
            </a:pPr>
            <a:r>
              <a:rPr lang="sv" sz="1200">
                <a:solidFill>
                  <a:schemeClr val="dk1"/>
                </a:solidFill>
                <a:highlight>
                  <a:srgbClr val="FFFFFF"/>
                </a:highlight>
              </a:rPr>
              <a:t>&gt; 60 år: 1,4 - 14 nmol/L</a:t>
            </a:r>
            <a:endParaRPr sz="1200">
              <a:solidFill>
                <a:schemeClr val="dk1"/>
              </a:solidFill>
              <a:highlight>
                <a:srgbClr val="FFFFFF"/>
              </a:highlight>
            </a:endParaRPr>
          </a:p>
          <a:p>
            <a:pPr indent="0" lvl="0" marL="0" rtl="0" algn="l">
              <a:spcBef>
                <a:spcPts val="1200"/>
              </a:spcBef>
              <a:spcAft>
                <a:spcPts val="1200"/>
              </a:spcAft>
              <a:buNone/>
            </a:pPr>
            <a:r>
              <a:rPr lang="sv"/>
              <a:t>Referens 0.5-2.0</a:t>
            </a:r>
            <a:r>
              <a:rPr lang="sv"/>
              <a:t>nmol/L</a:t>
            </a:r>
            <a:r>
              <a:rPr lang="sv"/>
              <a:t> kvinna</a:t>
            </a:r>
            <a:br>
              <a:rPr lang="sv"/>
            </a:br>
            <a:r>
              <a:rPr lang="sv"/>
              <a:t>Fritt testosteron </a:t>
            </a:r>
            <a:r>
              <a:rPr lang="sv"/>
              <a:t>0,15- 1,4 nmol/L</a:t>
            </a:r>
            <a:endParaRPr/>
          </a:p>
        </p:txBody>
      </p:sp>
      <p:pic>
        <p:nvPicPr>
          <p:cNvPr id="84" name="Google Shape;84;p17"/>
          <p:cNvPicPr preferRelativeResize="0"/>
          <p:nvPr/>
        </p:nvPicPr>
        <p:blipFill>
          <a:blip r:embed="rId3">
            <a:alphaModFix/>
          </a:blip>
          <a:stretch>
            <a:fillRect/>
          </a:stretch>
        </p:blipFill>
        <p:spPr>
          <a:xfrm>
            <a:off x="4719025" y="205101"/>
            <a:ext cx="4267200" cy="2676675"/>
          </a:xfrm>
          <a:prstGeom prst="rect">
            <a:avLst/>
          </a:prstGeom>
          <a:noFill/>
          <a:ln>
            <a:noFill/>
          </a:ln>
        </p:spPr>
      </p:pic>
      <p:pic>
        <p:nvPicPr>
          <p:cNvPr id="85" name="Google Shape;85;p17"/>
          <p:cNvPicPr preferRelativeResize="0"/>
          <p:nvPr/>
        </p:nvPicPr>
        <p:blipFill>
          <a:blip r:embed="rId4">
            <a:alphaModFix/>
          </a:blip>
          <a:stretch>
            <a:fillRect/>
          </a:stretch>
        </p:blipFill>
        <p:spPr>
          <a:xfrm>
            <a:off x="4719025" y="2881782"/>
            <a:ext cx="4267200" cy="180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Vad bidrar till lägre produktion av androgener</a:t>
            </a:r>
            <a:endParaRPr/>
          </a:p>
        </p:txBody>
      </p:sp>
      <p:sp>
        <p:nvSpPr>
          <p:cNvPr id="91" name="Google Shape;91;p18"/>
          <p:cNvSpPr txBox="1"/>
          <p:nvPr>
            <p:ph idx="1" type="body"/>
          </p:nvPr>
        </p:nvSpPr>
        <p:spPr>
          <a:xfrm>
            <a:off x="311700" y="1057800"/>
            <a:ext cx="4437300" cy="29418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None/>
            </a:pPr>
            <a:r>
              <a:rPr lang="sv" sz="1595"/>
              <a:t>Hypogonadism</a:t>
            </a:r>
            <a:endParaRPr sz="1595"/>
          </a:p>
          <a:p>
            <a:pPr indent="-323532" lvl="0" marL="457200" rtl="0" algn="l">
              <a:lnSpc>
                <a:spcPct val="95000"/>
              </a:lnSpc>
              <a:spcBef>
                <a:spcPts val="1200"/>
              </a:spcBef>
              <a:spcAft>
                <a:spcPts val="0"/>
              </a:spcAft>
              <a:buSzPts val="1495"/>
              <a:buChar char="●"/>
            </a:pPr>
            <a:r>
              <a:rPr lang="sv" sz="1495"/>
              <a:t>Energiunderskott över för lång tid.</a:t>
            </a:r>
            <a:endParaRPr sz="1495"/>
          </a:p>
          <a:p>
            <a:pPr indent="-323532" lvl="0" marL="457200" rtl="0" algn="l">
              <a:lnSpc>
                <a:spcPct val="95000"/>
              </a:lnSpc>
              <a:spcBef>
                <a:spcPts val="0"/>
              </a:spcBef>
              <a:spcAft>
                <a:spcPts val="0"/>
              </a:spcAft>
              <a:buSzPts val="1495"/>
              <a:buChar char="●"/>
            </a:pPr>
            <a:r>
              <a:rPr lang="sv" sz="1495"/>
              <a:t>Depression och ångest.</a:t>
            </a:r>
            <a:endParaRPr sz="1495"/>
          </a:p>
          <a:p>
            <a:pPr indent="-323532" lvl="0" marL="457200" rtl="0" algn="l">
              <a:lnSpc>
                <a:spcPct val="95000"/>
              </a:lnSpc>
              <a:spcBef>
                <a:spcPts val="0"/>
              </a:spcBef>
              <a:spcAft>
                <a:spcPts val="0"/>
              </a:spcAft>
              <a:buSzPts val="1495"/>
              <a:buChar char="●"/>
            </a:pPr>
            <a:r>
              <a:rPr lang="sv" sz="1495"/>
              <a:t>Medicinska</a:t>
            </a:r>
            <a:r>
              <a:rPr lang="sv" sz="1495"/>
              <a:t> åkommor.</a:t>
            </a:r>
            <a:endParaRPr sz="1495"/>
          </a:p>
          <a:p>
            <a:pPr indent="-323532" lvl="0" marL="457200" rtl="0" algn="l">
              <a:lnSpc>
                <a:spcPct val="95000"/>
              </a:lnSpc>
              <a:spcBef>
                <a:spcPts val="0"/>
              </a:spcBef>
              <a:spcAft>
                <a:spcPts val="0"/>
              </a:spcAft>
              <a:buSzPts val="1495"/>
              <a:buChar char="●"/>
            </a:pPr>
            <a:r>
              <a:rPr lang="sv" sz="1495"/>
              <a:t>Lång fysisk inaktivitet.</a:t>
            </a:r>
            <a:endParaRPr sz="1495"/>
          </a:p>
          <a:p>
            <a:pPr indent="-323532" lvl="0" marL="457200" rtl="0" algn="l">
              <a:lnSpc>
                <a:spcPct val="95000"/>
              </a:lnSpc>
              <a:spcBef>
                <a:spcPts val="0"/>
              </a:spcBef>
              <a:spcAft>
                <a:spcPts val="0"/>
              </a:spcAft>
              <a:buSzPts val="1495"/>
              <a:buChar char="●"/>
            </a:pPr>
            <a:r>
              <a:rPr lang="sv" sz="1495"/>
              <a:t>Hög fatigue - drivet ur träning</a:t>
            </a:r>
            <a:br>
              <a:rPr lang="sv" sz="1495"/>
            </a:br>
            <a:r>
              <a:rPr lang="sv" sz="1495"/>
              <a:t>Stress och höga kortisolpåslag</a:t>
            </a:r>
            <a:endParaRPr sz="1495"/>
          </a:p>
          <a:p>
            <a:pPr indent="-323532" lvl="0" marL="457200" rtl="0" algn="l">
              <a:lnSpc>
                <a:spcPct val="95000"/>
              </a:lnSpc>
              <a:spcBef>
                <a:spcPts val="0"/>
              </a:spcBef>
              <a:spcAft>
                <a:spcPts val="0"/>
              </a:spcAft>
              <a:buSzPts val="1495"/>
              <a:buChar char="●"/>
            </a:pPr>
            <a:r>
              <a:rPr lang="sv" sz="1495"/>
              <a:t>Åldrande</a:t>
            </a:r>
            <a:endParaRPr sz="1495"/>
          </a:p>
          <a:p>
            <a:pPr indent="-323532" lvl="0" marL="457200" rtl="0" algn="l">
              <a:lnSpc>
                <a:spcPct val="95000"/>
              </a:lnSpc>
              <a:spcBef>
                <a:spcPts val="0"/>
              </a:spcBef>
              <a:spcAft>
                <a:spcPts val="0"/>
              </a:spcAft>
              <a:buSzPts val="1495"/>
              <a:buChar char="●"/>
            </a:pPr>
            <a:r>
              <a:rPr lang="sv" sz="1495"/>
              <a:t>Sömnbrist.</a:t>
            </a:r>
            <a:endParaRPr sz="1495"/>
          </a:p>
          <a:p>
            <a:pPr indent="-317500" lvl="0" marL="457200" rtl="0" algn="l">
              <a:spcBef>
                <a:spcPts val="0"/>
              </a:spcBef>
              <a:spcAft>
                <a:spcPts val="0"/>
              </a:spcAft>
              <a:buClr>
                <a:srgbClr val="353535"/>
              </a:buClr>
              <a:buSzPts val="1400"/>
              <a:buChar char="●"/>
            </a:pPr>
            <a:r>
              <a:rPr lang="sv" sz="1400">
                <a:solidFill>
                  <a:srgbClr val="353535"/>
                </a:solidFill>
                <a:highlight>
                  <a:srgbClr val="FFFFFF"/>
                </a:highlight>
              </a:rPr>
              <a:t>Skador – trauma, yttre skador på testiklarna.</a:t>
            </a:r>
            <a:endParaRPr sz="1400">
              <a:solidFill>
                <a:srgbClr val="353535"/>
              </a:solidFill>
              <a:highlight>
                <a:srgbClr val="FFFFFF"/>
              </a:highlight>
            </a:endParaRPr>
          </a:p>
          <a:p>
            <a:pPr indent="-317500" lvl="0" marL="457200" rtl="0" algn="l">
              <a:spcBef>
                <a:spcPts val="0"/>
              </a:spcBef>
              <a:spcAft>
                <a:spcPts val="0"/>
              </a:spcAft>
              <a:buClr>
                <a:srgbClr val="353535"/>
              </a:buClr>
              <a:buSzPts val="1400"/>
              <a:buChar char="●"/>
            </a:pPr>
            <a:r>
              <a:rPr lang="sv" sz="1400">
                <a:solidFill>
                  <a:srgbClr val="353535"/>
                </a:solidFill>
                <a:highlight>
                  <a:srgbClr val="FFFFFF"/>
                </a:highlight>
              </a:rPr>
              <a:t>Annat – högt alkoholintag, miljögifter.</a:t>
            </a:r>
            <a:endParaRPr sz="1400">
              <a:solidFill>
                <a:srgbClr val="353535"/>
              </a:solidFill>
              <a:highlight>
                <a:srgbClr val="FFFFFF"/>
              </a:highlight>
            </a:endParaRPr>
          </a:p>
          <a:p>
            <a:pPr indent="-317500" lvl="0" marL="457200" rtl="0" algn="l">
              <a:spcBef>
                <a:spcPts val="0"/>
              </a:spcBef>
              <a:spcAft>
                <a:spcPts val="0"/>
              </a:spcAft>
              <a:buClr>
                <a:srgbClr val="353535"/>
              </a:buClr>
              <a:buSzPts val="1400"/>
              <a:buChar char="●"/>
            </a:pPr>
            <a:r>
              <a:rPr lang="sv" sz="1400">
                <a:solidFill>
                  <a:srgbClr val="353535"/>
                </a:solidFill>
                <a:highlight>
                  <a:srgbClr val="FFFFFF"/>
                </a:highlight>
              </a:rPr>
              <a:t>Hög fettprocent.</a:t>
            </a:r>
            <a:endParaRPr sz="1400">
              <a:solidFill>
                <a:srgbClr val="353535"/>
              </a:solidFill>
              <a:highlight>
                <a:srgbClr val="FFFFFF"/>
              </a:highlight>
            </a:endParaRPr>
          </a:p>
          <a:p>
            <a:pPr indent="0" lvl="0" marL="457200" rtl="0" algn="l">
              <a:lnSpc>
                <a:spcPct val="95000"/>
              </a:lnSpc>
              <a:spcBef>
                <a:spcPts val="1200"/>
              </a:spcBef>
              <a:spcAft>
                <a:spcPts val="1200"/>
              </a:spcAft>
              <a:buNone/>
            </a:pPr>
            <a:br>
              <a:rPr lang="sv" sz="1795"/>
            </a:br>
            <a:br>
              <a:rPr lang="sv" sz="1795"/>
            </a:br>
            <a:endParaRPr sz="1795"/>
          </a:p>
        </p:txBody>
      </p:sp>
      <p:pic>
        <p:nvPicPr>
          <p:cNvPr id="92" name="Google Shape;92;p18"/>
          <p:cNvPicPr preferRelativeResize="0"/>
          <p:nvPr/>
        </p:nvPicPr>
        <p:blipFill>
          <a:blip r:embed="rId3">
            <a:alphaModFix/>
          </a:blip>
          <a:stretch>
            <a:fillRect/>
          </a:stretch>
        </p:blipFill>
        <p:spPr>
          <a:xfrm>
            <a:off x="4830400" y="1057800"/>
            <a:ext cx="3797243" cy="3820976"/>
          </a:xfrm>
          <a:prstGeom prst="rect">
            <a:avLst/>
          </a:prstGeom>
          <a:noFill/>
          <a:ln>
            <a:noFill/>
          </a:ln>
        </p:spPr>
      </p:pic>
      <p:sp>
        <p:nvSpPr>
          <p:cNvPr id="93" name="Google Shape;93;p18"/>
          <p:cNvSpPr txBox="1"/>
          <p:nvPr/>
        </p:nvSpPr>
        <p:spPr>
          <a:xfrm>
            <a:off x="504875" y="4181075"/>
            <a:ext cx="4165200" cy="697800"/>
          </a:xfrm>
          <a:prstGeom prst="rect">
            <a:avLst/>
          </a:prstGeom>
          <a:noFill/>
          <a:ln>
            <a:noFill/>
          </a:ln>
        </p:spPr>
        <p:txBody>
          <a:bodyPr anchorCtr="0" anchor="t" bIns="91425" lIns="91425" spcFirstLastPara="1" rIns="91425" wrap="square" tIns="91425">
            <a:noAutofit/>
          </a:bodyPr>
          <a:lstStyle/>
          <a:p>
            <a:pPr indent="0" lvl="0" marL="457200" rtl="0" algn="l">
              <a:lnSpc>
                <a:spcPct val="95000"/>
              </a:lnSpc>
              <a:spcBef>
                <a:spcPts val="0"/>
              </a:spcBef>
              <a:spcAft>
                <a:spcPts val="1200"/>
              </a:spcAft>
              <a:buClr>
                <a:schemeClr val="dk1"/>
              </a:buClr>
              <a:buSzPts val="1100"/>
              <a:buFont typeface="Arial"/>
              <a:buNone/>
            </a:pPr>
            <a:r>
              <a:rPr lang="sv" sz="1295">
                <a:solidFill>
                  <a:srgbClr val="FF0000"/>
                </a:solidFill>
              </a:rPr>
              <a:t>Hypogonadism kan idag likt klimakteriet för kvinnor medicineras väldigt lindrigt och enkelt utan betydande biverkan.</a:t>
            </a:r>
            <a:endParaRPr sz="13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Kvinnor och androgener</a:t>
            </a:r>
            <a:endParaRPr/>
          </a:p>
        </p:txBody>
      </p:sp>
      <p:sp>
        <p:nvSpPr>
          <p:cNvPr id="99" name="Google Shape;99;p19"/>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b="1" lang="sv" sz="1200">
                <a:solidFill>
                  <a:schemeClr val="dk1"/>
                </a:solidFill>
                <a:highlight>
                  <a:srgbClr val="FFFFFF"/>
                </a:highlight>
                <a:latin typeface="Roboto"/>
                <a:ea typeface="Roboto"/>
                <a:cs typeface="Roboto"/>
                <a:sym typeface="Roboto"/>
              </a:rPr>
              <a:t>Produktion och serumnivåer av testosteron</a:t>
            </a:r>
            <a:endParaRPr b="1" sz="1200">
              <a:solidFill>
                <a:schemeClr val="dk1"/>
              </a:solidFill>
              <a:highlight>
                <a:srgbClr val="FFFFFF"/>
              </a:highlight>
              <a:latin typeface="Roboto"/>
              <a:ea typeface="Roboto"/>
              <a:cs typeface="Roboto"/>
              <a:sym typeface="Roboto"/>
            </a:endParaRPr>
          </a:p>
          <a:p>
            <a:pPr indent="0" lvl="0" marL="0" rtl="0" algn="l">
              <a:spcBef>
                <a:spcPts val="1200"/>
              </a:spcBef>
              <a:spcAft>
                <a:spcPts val="0"/>
              </a:spcAft>
              <a:buNone/>
            </a:pPr>
            <a:r>
              <a:rPr lang="sv" sz="1200">
                <a:solidFill>
                  <a:schemeClr val="dk1"/>
                </a:solidFill>
                <a:highlight>
                  <a:srgbClr val="FFFFFF"/>
                </a:highlight>
                <a:latin typeface="Roboto"/>
                <a:ea typeface="Roboto"/>
                <a:cs typeface="Roboto"/>
                <a:sym typeface="Roboto"/>
              </a:rPr>
              <a:t>Hos kvinnor sker ungefär hälften av androgenproduktionen i äggstockarna och resterande del i binjurarna. Testosteron är det viktigaste androgenet i cirkulationen</a:t>
            </a:r>
            <a:endParaRPr sz="1200">
              <a:solidFill>
                <a:schemeClr val="dk1"/>
              </a:solidFill>
              <a:highlight>
                <a:srgbClr val="FFFFFF"/>
              </a:highlight>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sv" sz="1200">
                <a:solidFill>
                  <a:schemeClr val="dk1"/>
                </a:solidFill>
                <a:highlight>
                  <a:srgbClr val="FFFFFF"/>
                </a:highlight>
                <a:latin typeface="Roboto"/>
                <a:ea typeface="Roboto"/>
                <a:cs typeface="Roboto"/>
                <a:sym typeface="Roboto"/>
              </a:rPr>
              <a:t>Biologiska effekter</a:t>
            </a:r>
            <a:endParaRPr b="1" sz="1200">
              <a:solidFill>
                <a:schemeClr val="dk1"/>
              </a:solidFill>
              <a:highlight>
                <a:srgbClr val="FFFFFF"/>
              </a:highlight>
              <a:latin typeface="Roboto"/>
              <a:ea typeface="Roboto"/>
              <a:cs typeface="Roboto"/>
              <a:sym typeface="Roboto"/>
            </a:endParaRPr>
          </a:p>
          <a:p>
            <a:pPr indent="0" lvl="0" marL="0" rtl="0" algn="l">
              <a:spcBef>
                <a:spcPts val="1200"/>
              </a:spcBef>
              <a:spcAft>
                <a:spcPts val="1200"/>
              </a:spcAft>
              <a:buNone/>
            </a:pPr>
            <a:r>
              <a:rPr lang="sv" sz="1200">
                <a:solidFill>
                  <a:schemeClr val="dk1"/>
                </a:solidFill>
                <a:highlight>
                  <a:srgbClr val="FFFFFF"/>
                </a:highlight>
                <a:latin typeface="Roboto"/>
                <a:ea typeface="Roboto"/>
                <a:cs typeface="Roboto"/>
                <a:sym typeface="Roboto"/>
              </a:rPr>
              <a:t>Hos kvinnor är cirka 75 procent av cirkulerande testosteron fast bundet till sexualhormonbindande globulin (SHBG), cirka 25 procent är löst bundet till albumin, och endast några procent är fritt. Den fria delen, som kan passera cellmembranet och binda till androgenreceptorn, anses vara den biologiskt aktiva. P-piller och oral hormonsubstitution i klimakteriet höjer SHBG och ger mindre mängd fritt testosteron. En lätt stegring av SHBG ses också med stigande ålder, medan låga nivåer ses vid övervikt, typ2-diabetes och hypotyreos.</a:t>
            </a:r>
            <a:endParaRPr sz="1200">
              <a:solidFill>
                <a:schemeClr val="dk1"/>
              </a:solidFill>
              <a:highlight>
                <a:srgbClr val="FFFFFF"/>
              </a:highlight>
              <a:latin typeface="Roboto"/>
              <a:ea typeface="Roboto"/>
              <a:cs typeface="Roboto"/>
              <a:sym typeface="Roboto"/>
            </a:endParaRPr>
          </a:p>
        </p:txBody>
      </p:sp>
      <p:pic>
        <p:nvPicPr>
          <p:cNvPr id="100" name="Google Shape;100;p19"/>
          <p:cNvPicPr preferRelativeResize="0"/>
          <p:nvPr/>
        </p:nvPicPr>
        <p:blipFill>
          <a:blip r:embed="rId3">
            <a:alphaModFix/>
          </a:blip>
          <a:stretch>
            <a:fillRect/>
          </a:stretch>
        </p:blipFill>
        <p:spPr>
          <a:xfrm>
            <a:off x="4758475" y="1152475"/>
            <a:ext cx="4267200" cy="341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Testosteronets roll </a:t>
            </a:r>
            <a:endParaRPr/>
          </a:p>
        </p:txBody>
      </p:sp>
      <p:sp>
        <p:nvSpPr>
          <p:cNvPr id="106" name="Google Shape;106;p20"/>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77500" lnSpcReduction="20000"/>
          </a:bodyPr>
          <a:lstStyle/>
          <a:p>
            <a:pPr indent="0" lvl="0" marL="0" rtl="0" algn="l">
              <a:lnSpc>
                <a:spcPct val="123529"/>
              </a:lnSpc>
              <a:spcBef>
                <a:spcPts val="0"/>
              </a:spcBef>
              <a:spcAft>
                <a:spcPts val="0"/>
              </a:spcAft>
              <a:buClr>
                <a:schemeClr val="dk1"/>
              </a:buClr>
              <a:buSzPct val="64705"/>
              <a:buFont typeface="Arial"/>
              <a:buNone/>
            </a:pPr>
            <a:r>
              <a:rPr b="1" lang="sv" sz="1700">
                <a:solidFill>
                  <a:srgbClr val="1E1E1E"/>
                </a:solidFill>
                <a:highlight>
                  <a:srgbClr val="FCFBF9"/>
                </a:highlight>
              </a:rPr>
              <a:t>Testosteronets roll i kroppen</a:t>
            </a:r>
            <a:endParaRPr b="1" sz="1700">
              <a:solidFill>
                <a:srgbClr val="1E1E1E"/>
              </a:solidFill>
              <a:highlight>
                <a:srgbClr val="FCFBF9"/>
              </a:highlight>
            </a:endParaRPr>
          </a:p>
          <a:p>
            <a:pPr indent="0" lvl="0" marL="0" rtl="0" algn="l">
              <a:lnSpc>
                <a:spcPct val="138461"/>
              </a:lnSpc>
              <a:spcBef>
                <a:spcPts val="400"/>
              </a:spcBef>
              <a:spcAft>
                <a:spcPts val="0"/>
              </a:spcAft>
              <a:buClr>
                <a:schemeClr val="dk1"/>
              </a:buClr>
              <a:buSzPct val="84615"/>
              <a:buFont typeface="Arial"/>
              <a:buNone/>
            </a:pPr>
            <a:r>
              <a:rPr lang="sv" sz="1300">
                <a:solidFill>
                  <a:srgbClr val="1E1E1E"/>
                </a:solidFill>
                <a:highlight>
                  <a:srgbClr val="FCFBF9"/>
                </a:highlight>
              </a:rPr>
              <a:t>Testosteron påverkar många områden av en mans hälsa, bland annat:</a:t>
            </a:r>
            <a:endParaRPr sz="1300">
              <a:solidFill>
                <a:srgbClr val="1E1E1E"/>
              </a:solidFill>
              <a:highlight>
                <a:srgbClr val="FCFBF9"/>
              </a:highlight>
            </a:endParaRPr>
          </a:p>
          <a:p>
            <a:pPr indent="-292576" lvl="0" marL="457200" rtl="0" algn="l">
              <a:lnSpc>
                <a:spcPct val="138461"/>
              </a:lnSpc>
              <a:spcBef>
                <a:spcPts val="0"/>
              </a:spcBef>
              <a:spcAft>
                <a:spcPts val="0"/>
              </a:spcAft>
              <a:buClr>
                <a:srgbClr val="1E1E1E"/>
              </a:buClr>
              <a:buSzPct val="100000"/>
              <a:buChar char="●"/>
            </a:pPr>
            <a:r>
              <a:rPr lang="sv" sz="1300">
                <a:solidFill>
                  <a:srgbClr val="1E1E1E"/>
                </a:solidFill>
                <a:highlight>
                  <a:srgbClr val="FCFBF9"/>
                </a:highlight>
              </a:rPr>
              <a:t>Sexlust och sexuell funktion: Testosteron är centralt för sexuell lust och prestanda.</a:t>
            </a:r>
            <a:endParaRPr sz="1300">
              <a:solidFill>
                <a:srgbClr val="1E1E1E"/>
              </a:solidFill>
              <a:highlight>
                <a:srgbClr val="FCFBF9"/>
              </a:highlight>
            </a:endParaRPr>
          </a:p>
          <a:p>
            <a:pPr indent="-292576" lvl="0" marL="457200" rtl="0" algn="l">
              <a:lnSpc>
                <a:spcPct val="138461"/>
              </a:lnSpc>
              <a:spcBef>
                <a:spcPts val="0"/>
              </a:spcBef>
              <a:spcAft>
                <a:spcPts val="0"/>
              </a:spcAft>
              <a:buClr>
                <a:srgbClr val="1E1E1E"/>
              </a:buClr>
              <a:buSzPct val="100000"/>
              <a:buChar char="●"/>
            </a:pPr>
            <a:r>
              <a:rPr lang="sv" sz="1300">
                <a:solidFill>
                  <a:srgbClr val="1E1E1E"/>
                </a:solidFill>
                <a:highlight>
                  <a:srgbClr val="FCFBF9"/>
                </a:highlight>
              </a:rPr>
              <a:t>Muskelmassa och styrka: Hormonet hjälper till att bygga och bibehålla muskelmassa.</a:t>
            </a:r>
            <a:endParaRPr sz="1300">
              <a:solidFill>
                <a:srgbClr val="1E1E1E"/>
              </a:solidFill>
              <a:highlight>
                <a:srgbClr val="FCFBF9"/>
              </a:highlight>
            </a:endParaRPr>
          </a:p>
          <a:p>
            <a:pPr indent="-292576" lvl="0" marL="457200" rtl="0" algn="l">
              <a:lnSpc>
                <a:spcPct val="138461"/>
              </a:lnSpc>
              <a:spcBef>
                <a:spcPts val="0"/>
              </a:spcBef>
              <a:spcAft>
                <a:spcPts val="0"/>
              </a:spcAft>
              <a:buClr>
                <a:srgbClr val="1E1E1E"/>
              </a:buClr>
              <a:buSzPct val="100000"/>
              <a:buChar char="●"/>
            </a:pPr>
            <a:r>
              <a:rPr lang="sv" sz="1300">
                <a:solidFill>
                  <a:srgbClr val="1E1E1E"/>
                </a:solidFill>
                <a:highlight>
                  <a:srgbClr val="FCFBF9"/>
                </a:highlight>
              </a:rPr>
              <a:t>Bendensitet: Testosteron är viktigt för att bevara starka och friska ben.</a:t>
            </a:r>
            <a:endParaRPr sz="1300">
              <a:solidFill>
                <a:srgbClr val="1E1E1E"/>
              </a:solidFill>
              <a:highlight>
                <a:srgbClr val="FCFBF9"/>
              </a:highlight>
            </a:endParaRPr>
          </a:p>
          <a:p>
            <a:pPr indent="-292576" lvl="0" marL="457200" rtl="0" algn="l">
              <a:lnSpc>
                <a:spcPct val="138461"/>
              </a:lnSpc>
              <a:spcBef>
                <a:spcPts val="0"/>
              </a:spcBef>
              <a:spcAft>
                <a:spcPts val="0"/>
              </a:spcAft>
              <a:buClr>
                <a:srgbClr val="1E1E1E"/>
              </a:buClr>
              <a:buSzPct val="100000"/>
              <a:buChar char="●"/>
            </a:pPr>
            <a:r>
              <a:rPr lang="sv" sz="1300">
                <a:solidFill>
                  <a:srgbClr val="1E1E1E"/>
                </a:solidFill>
                <a:highlight>
                  <a:srgbClr val="FCFBF9"/>
                </a:highlight>
              </a:rPr>
              <a:t>Energinivåer: Hormonet bidrar till att hålla energinivåerna uppe och förbättrar allmän vitalitet.</a:t>
            </a:r>
            <a:endParaRPr sz="1300">
              <a:solidFill>
                <a:srgbClr val="1E1E1E"/>
              </a:solidFill>
              <a:highlight>
                <a:srgbClr val="FCFBF9"/>
              </a:highlight>
            </a:endParaRPr>
          </a:p>
          <a:p>
            <a:pPr indent="-292576" lvl="0" marL="457200" rtl="0" algn="l">
              <a:lnSpc>
                <a:spcPct val="138461"/>
              </a:lnSpc>
              <a:spcBef>
                <a:spcPts val="0"/>
              </a:spcBef>
              <a:spcAft>
                <a:spcPts val="0"/>
              </a:spcAft>
              <a:buClr>
                <a:srgbClr val="1E1E1E"/>
              </a:buClr>
              <a:buSzPct val="100000"/>
              <a:buChar char="●"/>
            </a:pPr>
            <a:r>
              <a:rPr lang="sv" sz="1300">
                <a:solidFill>
                  <a:srgbClr val="1E1E1E"/>
                </a:solidFill>
                <a:highlight>
                  <a:srgbClr val="FCFBF9"/>
                </a:highlight>
              </a:rPr>
              <a:t>Humör och kognitiv funktion: Testosteron påverkar humör, koncentration och kognitiva funktioner.</a:t>
            </a:r>
            <a:endParaRPr sz="1300">
              <a:solidFill>
                <a:srgbClr val="1E1E1E"/>
              </a:solidFill>
              <a:highlight>
                <a:srgbClr val="FCFBF9"/>
              </a:highlight>
            </a:endParaRPr>
          </a:p>
          <a:p>
            <a:pPr indent="-292576" lvl="0" marL="457200" rtl="0" algn="l">
              <a:lnSpc>
                <a:spcPct val="138461"/>
              </a:lnSpc>
              <a:spcBef>
                <a:spcPts val="0"/>
              </a:spcBef>
              <a:spcAft>
                <a:spcPts val="0"/>
              </a:spcAft>
              <a:buClr>
                <a:srgbClr val="1E1E1E"/>
              </a:buClr>
              <a:buSzPct val="100000"/>
              <a:buChar char="●"/>
            </a:pPr>
            <a:r>
              <a:rPr lang="sv" sz="1300">
                <a:solidFill>
                  <a:srgbClr val="1E1E1E"/>
                </a:solidFill>
                <a:highlight>
                  <a:srgbClr val="FCFBF9"/>
                </a:highlight>
              </a:rPr>
              <a:t>För män över 40 kan en minskning av testosteronnivåerna leda till symtom som minskad sexlust, trötthet, muskelförlust och depression. Detta tillstånd kallas ibland för "andropaus" och kan leda till betydande livskvalitetsförsämringar om det inte behandlas.</a:t>
            </a:r>
            <a:endParaRPr/>
          </a:p>
        </p:txBody>
      </p:sp>
      <p:pic>
        <p:nvPicPr>
          <p:cNvPr id="107" name="Google Shape;107;p20"/>
          <p:cNvPicPr preferRelativeResize="0"/>
          <p:nvPr/>
        </p:nvPicPr>
        <p:blipFill>
          <a:blip r:embed="rId3">
            <a:alphaModFix/>
          </a:blip>
          <a:stretch>
            <a:fillRect/>
          </a:stretch>
        </p:blipFill>
        <p:spPr>
          <a:xfrm>
            <a:off x="4724400" y="1017725"/>
            <a:ext cx="4267200" cy="2022725"/>
          </a:xfrm>
          <a:prstGeom prst="rect">
            <a:avLst/>
          </a:prstGeom>
          <a:noFill/>
          <a:ln>
            <a:noFill/>
          </a:ln>
        </p:spPr>
      </p:pic>
      <p:pic>
        <p:nvPicPr>
          <p:cNvPr id="108" name="Google Shape;108;p20"/>
          <p:cNvPicPr preferRelativeResize="0"/>
          <p:nvPr/>
        </p:nvPicPr>
        <p:blipFill>
          <a:blip r:embed="rId4">
            <a:alphaModFix/>
          </a:blip>
          <a:stretch>
            <a:fillRect/>
          </a:stretch>
        </p:blipFill>
        <p:spPr>
          <a:xfrm>
            <a:off x="5501125" y="3040450"/>
            <a:ext cx="2713750" cy="1958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Myter om Testosteron</a:t>
            </a:r>
            <a:endParaRPr/>
          </a:p>
        </p:txBody>
      </p:sp>
      <p:sp>
        <p:nvSpPr>
          <p:cNvPr id="114" name="Google Shape;114;p21"/>
          <p:cNvSpPr txBox="1"/>
          <p:nvPr>
            <p:ph idx="1" type="body"/>
          </p:nvPr>
        </p:nvSpPr>
        <p:spPr>
          <a:xfrm>
            <a:off x="272275" y="1468025"/>
            <a:ext cx="4260300" cy="3416400"/>
          </a:xfrm>
          <a:prstGeom prst="rect">
            <a:avLst/>
          </a:prstGeom>
        </p:spPr>
        <p:txBody>
          <a:bodyPr anchorCtr="0" anchor="t" bIns="91425" lIns="91425" spcFirstLastPara="1" rIns="91425" wrap="square" tIns="91425">
            <a:normAutofit fontScale="70000" lnSpcReduction="10000"/>
          </a:bodyPr>
          <a:lstStyle/>
          <a:p>
            <a:pPr indent="-308610" lvl="0" marL="457200" rtl="0" algn="l">
              <a:spcBef>
                <a:spcPts val="0"/>
              </a:spcBef>
              <a:spcAft>
                <a:spcPts val="0"/>
              </a:spcAft>
              <a:buSzPct val="100000"/>
              <a:buChar char="●"/>
            </a:pPr>
            <a:r>
              <a:rPr i="1" lang="sv"/>
              <a:t>Att man blir ilsken och aggressiv av testosteron</a:t>
            </a:r>
            <a:r>
              <a:rPr lang="sv"/>
              <a:t>. - det är tydligare kopplat med kraftiga humörsvängar på personer med lågt testosteron än högt.</a:t>
            </a:r>
            <a:endParaRPr/>
          </a:p>
          <a:p>
            <a:pPr indent="-308610" lvl="0" marL="457200" rtl="0" algn="l">
              <a:spcBef>
                <a:spcPts val="0"/>
              </a:spcBef>
              <a:spcAft>
                <a:spcPts val="0"/>
              </a:spcAft>
              <a:buSzPct val="100000"/>
              <a:buChar char="●"/>
            </a:pPr>
            <a:r>
              <a:rPr i="1" lang="sv"/>
              <a:t>Testosteron orsakar Håravfall</a:t>
            </a:r>
            <a:r>
              <a:rPr lang="sv"/>
              <a:t>- Sant och falskt samtidigt. Huvudboven heter DHT och det är snarare motsatt fall men utkomsten blir samma. </a:t>
            </a:r>
            <a:endParaRPr/>
          </a:p>
          <a:p>
            <a:pPr indent="-308610" lvl="0" marL="457200" rtl="0" algn="l">
              <a:spcBef>
                <a:spcPts val="0"/>
              </a:spcBef>
              <a:spcAft>
                <a:spcPts val="0"/>
              </a:spcAft>
              <a:buSzPct val="100000"/>
              <a:buChar char="●"/>
            </a:pPr>
            <a:r>
              <a:rPr i="1" lang="sv"/>
              <a:t>Testosteron är själv ansvarig för Libido (sexdrift)</a:t>
            </a:r>
            <a:r>
              <a:rPr lang="sv"/>
              <a:t>- det är inte fallet men det är en vital del som kommer vara viktig att den är i linje, men andra hormoner som östrogen (E2) och prolaktin är stora spelare för sexuell drift och även funktion.</a:t>
            </a:r>
            <a:endParaRPr/>
          </a:p>
          <a:p>
            <a:pPr indent="-308610" lvl="0" marL="457200" rtl="0" algn="l">
              <a:spcBef>
                <a:spcPts val="0"/>
              </a:spcBef>
              <a:spcAft>
                <a:spcPts val="0"/>
              </a:spcAft>
              <a:buSzPct val="100000"/>
              <a:buChar char="●"/>
            </a:pPr>
            <a:r>
              <a:rPr i="1" lang="sv"/>
              <a:t>Lakrits och Soja kommer döda all din produktion</a:t>
            </a:r>
            <a:r>
              <a:rPr lang="sv"/>
              <a:t>-</a:t>
            </a:r>
            <a:br>
              <a:rPr lang="sv"/>
            </a:br>
            <a:r>
              <a:rPr lang="sv"/>
              <a:t>Även om det är sant att det kan lindrigt hämma, så är det sannolikt inte av betydande mängd i normal konsumtion.</a:t>
            </a:r>
            <a:endParaRPr/>
          </a:p>
        </p:txBody>
      </p:sp>
      <p:sp>
        <p:nvSpPr>
          <p:cNvPr id="115" name="Google Shape;115;p21"/>
          <p:cNvSpPr txBox="1"/>
          <p:nvPr/>
        </p:nvSpPr>
        <p:spPr>
          <a:xfrm>
            <a:off x="5498500" y="1049200"/>
            <a:ext cx="3116100" cy="20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sv" sz="1800">
                <a:solidFill>
                  <a:srgbClr val="FF0000"/>
                </a:solidFill>
              </a:rPr>
              <a:t>Det verkar inte kretsa så mycket myter kring testosteron eller androgener i stort, utan snarare en kraftig övertro på dess kapacitet att lösa alla problem.</a:t>
            </a:r>
            <a:endParaRPr i="1" sz="1800">
              <a:solidFill>
                <a:srgbClr val="FF0000"/>
              </a:solidFill>
            </a:endParaRPr>
          </a:p>
        </p:txBody>
      </p:sp>
      <p:pic>
        <p:nvPicPr>
          <p:cNvPr id="116" name="Google Shape;116;p21"/>
          <p:cNvPicPr preferRelativeResize="0"/>
          <p:nvPr/>
        </p:nvPicPr>
        <p:blipFill>
          <a:blip r:embed="rId3">
            <a:alphaModFix/>
          </a:blip>
          <a:stretch>
            <a:fillRect/>
          </a:stretch>
        </p:blipFill>
        <p:spPr>
          <a:xfrm>
            <a:off x="5749950" y="3052975"/>
            <a:ext cx="2133600" cy="1831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