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1686e329b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1686e329b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1686e329b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1686e329b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686e329b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686e329b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1686e329b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1686e329b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1686e329b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1686e329b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1686e329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1686e329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686e329b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1686e329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1686e329b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1686e329b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686e329b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686e329b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1686e329b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1686e329b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1686e329b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1686e329b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686e329b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686e329b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686e329b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686e329b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20" Type="http://schemas.openxmlformats.org/officeDocument/2006/relationships/hyperlink" Target="https://sv.wikipedia.org/wiki/Bakterier" TargetMode="External"/><Relationship Id="rId22" Type="http://schemas.openxmlformats.org/officeDocument/2006/relationships/hyperlink" Target="https://sv.wikipedia.org/wiki/Vita_blodkroppar" TargetMode="External"/><Relationship Id="rId21" Type="http://schemas.openxmlformats.org/officeDocument/2006/relationships/hyperlink" Target="https://sv.wikipedia.org/wiki/Fagocytos" TargetMode="External"/><Relationship Id="rId24" Type="http://schemas.openxmlformats.org/officeDocument/2006/relationships/hyperlink" Target="https://sv.wikipedia.org/wiki/Bakterie" TargetMode="External"/><Relationship Id="rId23" Type="http://schemas.openxmlformats.org/officeDocument/2006/relationships/hyperlink" Target="https://sv.wikipedia.org/wiki/Adaptiva_immunf%C3%B6rsvaret"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v.wikipedia.org/wiki/Vita_blodkroppar" TargetMode="External"/><Relationship Id="rId4" Type="http://schemas.openxmlformats.org/officeDocument/2006/relationships/hyperlink" Target="https://sv.wikipedia.org/wiki/Granula" TargetMode="External"/><Relationship Id="rId9" Type="http://schemas.openxmlformats.org/officeDocument/2006/relationships/hyperlink" Target="https://sv.wikipedia.org/wiki/Eosinofila_granulocyter" TargetMode="External"/><Relationship Id="rId26" Type="http://schemas.openxmlformats.org/officeDocument/2006/relationships/hyperlink" Target="https://sv.wikipedia.org/wiki/Cancer" TargetMode="External"/><Relationship Id="rId25" Type="http://schemas.openxmlformats.org/officeDocument/2006/relationships/hyperlink" Target="https://sv.wikipedia.org/wiki/Antikropp" TargetMode="External"/><Relationship Id="rId28" Type="http://schemas.openxmlformats.org/officeDocument/2006/relationships/hyperlink" Target="https://sv.wikipedia.org/wiki/Proteiner" TargetMode="External"/><Relationship Id="rId27" Type="http://schemas.openxmlformats.org/officeDocument/2006/relationships/hyperlink" Target="https://sv.wikipedia.org/wiki/Virus" TargetMode="External"/><Relationship Id="rId5" Type="http://schemas.openxmlformats.org/officeDocument/2006/relationships/hyperlink" Target="https://sv.wikipedia.org/wiki/Granulocyt#cite_note-1" TargetMode="External"/><Relationship Id="rId6" Type="http://schemas.openxmlformats.org/officeDocument/2006/relationships/hyperlink" Target="https://sv.wikipedia.org/wiki/Cytoplasma" TargetMode="External"/><Relationship Id="rId29" Type="http://schemas.openxmlformats.org/officeDocument/2006/relationships/hyperlink" Target="https://sv.wikipedia.org/wiki/Peptider" TargetMode="External"/><Relationship Id="rId7" Type="http://schemas.openxmlformats.org/officeDocument/2006/relationships/hyperlink" Target="https://sv.wikipedia.org/wiki/Neutrofila_granulocyter" TargetMode="External"/><Relationship Id="rId8" Type="http://schemas.openxmlformats.org/officeDocument/2006/relationships/hyperlink" Target="https://sv.wikipedia.org/wiki/Basofila_granulocyter" TargetMode="External"/><Relationship Id="rId31" Type="http://schemas.openxmlformats.org/officeDocument/2006/relationships/hyperlink" Target="https://sv.wikipedia.org/w/index.php?title=M%C3%A5lcell&amp;action=edit&amp;redlink=1" TargetMode="External"/><Relationship Id="rId30" Type="http://schemas.openxmlformats.org/officeDocument/2006/relationships/hyperlink" Target="https://sv.wikipedia.org/wiki/Receptorer" TargetMode="External"/><Relationship Id="rId11" Type="http://schemas.openxmlformats.org/officeDocument/2006/relationships/hyperlink" Target="https://sv.wikipedia.org/wiki/Granulocyt#cite_note-Breedveld2017-2" TargetMode="External"/><Relationship Id="rId33" Type="http://schemas.openxmlformats.org/officeDocument/2006/relationships/hyperlink" Target="https://sv.wikipedia.org/wiki/Blodkroppar" TargetMode="External"/><Relationship Id="rId10" Type="http://schemas.openxmlformats.org/officeDocument/2006/relationships/hyperlink" Target="https://sv.wikipedia.org/wiki/Mastcell" TargetMode="External"/><Relationship Id="rId32" Type="http://schemas.openxmlformats.org/officeDocument/2006/relationships/hyperlink" Target="https://sv.wikipedia.org/wiki/Immunsystemet" TargetMode="External"/><Relationship Id="rId13" Type="http://schemas.openxmlformats.org/officeDocument/2006/relationships/hyperlink" Target="https://sv.wikipedia.org/wiki/Fagocytos" TargetMode="External"/><Relationship Id="rId12" Type="http://schemas.openxmlformats.org/officeDocument/2006/relationships/hyperlink" Target="https://sv.wikipedia.org/wiki/Mikroorganism" TargetMode="External"/><Relationship Id="rId34" Type="http://schemas.openxmlformats.org/officeDocument/2006/relationships/hyperlink" Target="https://sv.wikipedia.org/wiki/Cytokiner#cite_note-M%C3%A4nniskokroppen-1" TargetMode="External"/><Relationship Id="rId15" Type="http://schemas.openxmlformats.org/officeDocument/2006/relationships/hyperlink" Target="https://sv.wikipedia.org/wiki/Interleukiner" TargetMode="External"/><Relationship Id="rId14" Type="http://schemas.openxmlformats.org/officeDocument/2006/relationships/hyperlink" Target="https://sv.wikipedia.org/wiki/Histamin" TargetMode="External"/><Relationship Id="rId17" Type="http://schemas.openxmlformats.org/officeDocument/2006/relationships/hyperlink" Target="https://sv.wikipedia.org/wiki/Prostaglandiner" TargetMode="External"/><Relationship Id="rId16" Type="http://schemas.openxmlformats.org/officeDocument/2006/relationships/hyperlink" Target="https://sv.wikipedia.org/wiki/Leukotrien" TargetMode="External"/><Relationship Id="rId19" Type="http://schemas.openxmlformats.org/officeDocument/2006/relationships/hyperlink" Target="https://sv.wikipedia.org/wiki/Ospecifika_immunf%C3%B6rsvaret" TargetMode="External"/><Relationship Id="rId18" Type="http://schemas.openxmlformats.org/officeDocument/2006/relationships/hyperlink" Target="https://sv.wikipedia.org/wiki/Tromboxa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pmc.ncbi.nlm.nih.gov/articles/PMC7172033/pdf/nihms-1538755.pdf" TargetMode="External"/><Relationship Id="rId4" Type="http://schemas.openxmlformats.org/officeDocument/2006/relationships/hyperlink" Target="https://pubmed.ncbi.nlm.nih.gov/12949361/" TargetMode="External"/><Relationship Id="rId5" Type="http://schemas.openxmlformats.org/officeDocument/2006/relationships/hyperlink" Target="https://pubmed.ncbi.nlm.nih.gov/12949361/" TargetMode="External"/><Relationship Id="rId6" Type="http://schemas.openxmlformats.org/officeDocument/2006/relationships/hyperlink" Target="https://pubmed.ncbi.nlm.nih.gov/27765690/" TargetMode="External"/><Relationship Id="rId7" Type="http://schemas.openxmlformats.org/officeDocument/2006/relationships/image" Target="../media/image12.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n.wikipedia.org/wiki/Doi_(identifier)" TargetMode="External"/><Relationship Id="rId4" Type="http://schemas.openxmlformats.org/officeDocument/2006/relationships/hyperlink" Target="https://doi.org/10.1002%2Fprca.201100052" TargetMode="External"/><Relationship Id="rId9" Type="http://schemas.openxmlformats.org/officeDocument/2006/relationships/image" Target="../media/image11.png"/><Relationship Id="rId5" Type="http://schemas.openxmlformats.org/officeDocument/2006/relationships/hyperlink" Target="https://en.wikipedia.org/wiki/PMID_(identifier)" TargetMode="External"/><Relationship Id="rId6" Type="http://schemas.openxmlformats.org/officeDocument/2006/relationships/hyperlink" Target="https://pubmed.ncbi.nlm.nih.gov/22213627" TargetMode="External"/><Relationship Id="rId7" Type="http://schemas.openxmlformats.org/officeDocument/2006/relationships/hyperlink" Target="https://en.wikipedia.org/wiki/S2CID_(identifier)" TargetMode="External"/><Relationship Id="rId8" Type="http://schemas.openxmlformats.org/officeDocument/2006/relationships/hyperlink" Target="https://api.semanticscholar.org/CorpusID:1942707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688" y="310375"/>
            <a:ext cx="8520600" cy="86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sv"/>
              <a:t>Inflammation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145000" y="1470600"/>
            <a:ext cx="8687300" cy="311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Läkemedel </a:t>
            </a:r>
            <a:endParaRPr/>
          </a:p>
        </p:txBody>
      </p:sp>
      <p:sp>
        <p:nvSpPr>
          <p:cNvPr id="127" name="Google Shape;127;p22"/>
          <p:cNvSpPr txBox="1"/>
          <p:nvPr>
            <p:ph idx="1" type="body"/>
          </p:nvPr>
        </p:nvSpPr>
        <p:spPr>
          <a:xfrm>
            <a:off x="0" y="1145075"/>
            <a:ext cx="3148200" cy="39540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sv" sz="1900"/>
              <a:t>NSAID - non steroid anti-</a:t>
            </a:r>
            <a:r>
              <a:rPr lang="sv" sz="1900"/>
              <a:t>inflammatory</a:t>
            </a:r>
            <a:r>
              <a:rPr lang="sv" sz="1900"/>
              <a:t> drug</a:t>
            </a:r>
            <a:endParaRPr sz="1900"/>
          </a:p>
          <a:p>
            <a:pPr indent="0" lvl="0" marL="0" rtl="0" algn="l">
              <a:lnSpc>
                <a:spcPct val="105000"/>
              </a:lnSpc>
              <a:spcBef>
                <a:spcPts val="120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NSAID för/nackdelar</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Fördelar:</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Reducerar inflammation och smärta, vilket kan vara fördelaktigt vid akuta skador och träningsinducerad inflammation.</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Lättillgängliga och effektiva vid symptomlindring.</a:t>
            </a:r>
            <a:br>
              <a:rPr lang="sv" sz="1200">
                <a:solidFill>
                  <a:schemeClr val="dk1"/>
                </a:solidFill>
                <a:highlight>
                  <a:srgbClr val="FFFFFF"/>
                </a:highlight>
              </a:rPr>
            </a:b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Nackdelar:</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Kan orsaka magsår och blödningar vid långvarig användning.</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Kan påverka njurfunktionen negativt.</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rPr lang="sv" sz="1200">
                <a:solidFill>
                  <a:schemeClr val="dk1"/>
                </a:solidFill>
                <a:highlight>
                  <a:srgbClr val="FFFFFF"/>
                </a:highlight>
              </a:rPr>
              <a:t>Kan i vissa fall hämma muskelåterhämtning och muskeltillväxt genom att störa inflammationsprocessen.</a:t>
            </a:r>
            <a:endParaRPr sz="1200">
              <a:solidFill>
                <a:schemeClr val="dk1"/>
              </a:solidFill>
              <a:highlight>
                <a:srgbClr val="FFFFFF"/>
              </a:highlight>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05000"/>
              </a:lnSpc>
              <a:spcBef>
                <a:spcPts val="0"/>
              </a:spcBef>
              <a:spcAft>
                <a:spcPts val="1200"/>
              </a:spcAft>
              <a:buNone/>
            </a:pPr>
            <a:r>
              <a:t/>
            </a:r>
            <a:endParaRPr/>
          </a:p>
        </p:txBody>
      </p:sp>
      <p:sp>
        <p:nvSpPr>
          <p:cNvPr id="128" name="Google Shape;128;p22"/>
          <p:cNvSpPr txBox="1"/>
          <p:nvPr/>
        </p:nvSpPr>
        <p:spPr>
          <a:xfrm>
            <a:off x="5793825" y="125600"/>
            <a:ext cx="3103800" cy="19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800">
                <a:solidFill>
                  <a:schemeClr val="dk1"/>
                </a:solidFill>
              </a:rPr>
              <a:t>exempel på detta är</a:t>
            </a:r>
            <a:br>
              <a:rPr lang="sv" sz="1800">
                <a:solidFill>
                  <a:srgbClr val="FF0000"/>
                </a:solidFill>
              </a:rPr>
            </a:br>
            <a:br>
              <a:rPr lang="sv" sz="1800">
                <a:solidFill>
                  <a:srgbClr val="FF0000"/>
                </a:solidFill>
              </a:rPr>
            </a:br>
            <a:r>
              <a:rPr lang="sv" sz="1800">
                <a:solidFill>
                  <a:srgbClr val="FF0000"/>
                </a:solidFill>
              </a:rPr>
              <a:t>Ibuprofen (ipren)</a:t>
            </a:r>
            <a:br>
              <a:rPr lang="sv" sz="1800">
                <a:solidFill>
                  <a:srgbClr val="FF0000"/>
                </a:solidFill>
              </a:rPr>
            </a:br>
            <a:r>
              <a:rPr lang="sv" sz="1800">
                <a:solidFill>
                  <a:srgbClr val="FF0000"/>
                </a:solidFill>
              </a:rPr>
              <a:t>Diklofinakium (voltaren)</a:t>
            </a:r>
            <a:br>
              <a:rPr lang="sv" sz="1800">
                <a:solidFill>
                  <a:srgbClr val="FF0000"/>
                </a:solidFill>
              </a:rPr>
            </a:br>
            <a:r>
              <a:rPr lang="sv" sz="1800">
                <a:solidFill>
                  <a:srgbClr val="FF0000"/>
                </a:solidFill>
              </a:rPr>
              <a:t>Naproxen</a:t>
            </a:r>
            <a:br>
              <a:rPr lang="sv" sz="1800">
                <a:solidFill>
                  <a:srgbClr val="FF0000"/>
                </a:solidFill>
              </a:rPr>
            </a:br>
            <a:endParaRPr sz="1800">
              <a:solidFill>
                <a:srgbClr val="FF0000"/>
              </a:solidFill>
            </a:endParaRPr>
          </a:p>
        </p:txBody>
      </p:sp>
      <p:pic>
        <p:nvPicPr>
          <p:cNvPr id="129" name="Google Shape;129;p22"/>
          <p:cNvPicPr preferRelativeResize="0"/>
          <p:nvPr/>
        </p:nvPicPr>
        <p:blipFill>
          <a:blip r:embed="rId3">
            <a:alphaModFix/>
          </a:blip>
          <a:stretch>
            <a:fillRect/>
          </a:stretch>
        </p:blipFill>
        <p:spPr>
          <a:xfrm>
            <a:off x="5793825" y="2091450"/>
            <a:ext cx="2756500" cy="2645600"/>
          </a:xfrm>
          <a:prstGeom prst="rect">
            <a:avLst/>
          </a:prstGeom>
          <a:noFill/>
          <a:ln>
            <a:noFill/>
          </a:ln>
        </p:spPr>
      </p:pic>
      <p:sp>
        <p:nvSpPr>
          <p:cNvPr id="130" name="Google Shape;130;p22"/>
          <p:cNvSpPr txBox="1"/>
          <p:nvPr/>
        </p:nvSpPr>
        <p:spPr>
          <a:xfrm>
            <a:off x="3022550" y="173625"/>
            <a:ext cx="2512500" cy="49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v" sz="1700">
                <a:solidFill>
                  <a:srgbClr val="C12143"/>
                </a:solidFill>
                <a:highlight>
                  <a:srgbClr val="FFFFFF"/>
                </a:highlight>
              </a:rPr>
              <a:t>Vad är kortisol och kortison?</a:t>
            </a:r>
            <a:endParaRPr b="1" sz="1700">
              <a:solidFill>
                <a:srgbClr val="C12143"/>
              </a:solidFill>
              <a:highlight>
                <a:srgbClr val="FFFFFF"/>
              </a:highlight>
            </a:endParaRPr>
          </a:p>
          <a:p>
            <a:pPr indent="0" lvl="0" marL="0" rtl="0" algn="l">
              <a:lnSpc>
                <a:spcPct val="150000"/>
              </a:lnSpc>
              <a:spcBef>
                <a:spcPts val="0"/>
              </a:spcBef>
              <a:spcAft>
                <a:spcPts val="0"/>
              </a:spcAft>
              <a:buClr>
                <a:schemeClr val="dk1"/>
              </a:buClr>
              <a:buSzPts val="1100"/>
              <a:buFont typeface="Arial"/>
              <a:buNone/>
            </a:pPr>
            <a:r>
              <a:rPr lang="sv" sz="1100">
                <a:solidFill>
                  <a:srgbClr val="353535"/>
                </a:solidFill>
                <a:highlight>
                  <a:srgbClr val="FFFFFF"/>
                </a:highlight>
              </a:rPr>
              <a:t>Kortisol är ett hormon som bildas i binjurarna och som har många olika effekter i kroppen. Kortisol är viktigt för att kroppen ska kunna hantera påfrestningar som skador, infektioner och allergier. Hormonet behövs även för ämnesomsättningen.</a:t>
            </a:r>
            <a:endParaRPr sz="1100">
              <a:solidFill>
                <a:srgbClr val="353535"/>
              </a:solidFill>
              <a:highlight>
                <a:srgbClr val="FFFFFF"/>
              </a:highlight>
            </a:endParaRPr>
          </a:p>
          <a:p>
            <a:pPr indent="0" lvl="0" marL="0" rtl="0" algn="l">
              <a:lnSpc>
                <a:spcPct val="150000"/>
              </a:lnSpc>
              <a:spcBef>
                <a:spcPts val="1500"/>
              </a:spcBef>
              <a:spcAft>
                <a:spcPts val="0"/>
              </a:spcAft>
              <a:buClr>
                <a:schemeClr val="dk1"/>
              </a:buClr>
              <a:buSzPts val="1100"/>
              <a:buFont typeface="Arial"/>
              <a:buNone/>
            </a:pPr>
            <a:r>
              <a:rPr lang="sv" sz="1100">
                <a:solidFill>
                  <a:srgbClr val="353535"/>
                </a:solidFill>
                <a:highlight>
                  <a:srgbClr val="FFFFFF"/>
                </a:highlight>
              </a:rPr>
              <a:t>Kortison är läkemedel som liknar kroppens eget kortisol och fungerar på samma sätt. De minskar bildningen av olika ämnen som är verksamma vid inflammationer. Läkemedlen minskar inflammationer och hämmar immunförsvaret. Kortison är mycket effektiva läkemedel som har snabb och god verkan på många symtom.</a:t>
            </a:r>
            <a:endParaRPr sz="1100">
              <a:solidFill>
                <a:srgbClr val="353535"/>
              </a:solidFill>
              <a:highlight>
                <a:srgbClr val="FFFFFF"/>
              </a:highlight>
            </a:endParaRPr>
          </a:p>
          <a:p>
            <a:pPr indent="0" lvl="0" marL="0" rtl="0" algn="l">
              <a:lnSpc>
                <a:spcPct val="150000"/>
              </a:lnSpc>
              <a:spcBef>
                <a:spcPts val="1500"/>
              </a:spcBef>
              <a:spcAft>
                <a:spcPts val="1500"/>
              </a:spcAft>
              <a:buClr>
                <a:schemeClr val="dk1"/>
              </a:buClr>
              <a:buSzPts val="1100"/>
              <a:buFont typeface="Arial"/>
              <a:buNone/>
            </a:pPr>
            <a:r>
              <a:rPr lang="sv" sz="1100">
                <a:solidFill>
                  <a:srgbClr val="353535"/>
                </a:solidFill>
                <a:highlight>
                  <a:srgbClr val="FFFFFF"/>
                </a:highlight>
              </a:rPr>
              <a:t>Om binjurarna inte bildar tillräckligt med kortisol behöver du ta kortisonläkemedel för att ersätta det hormon som saknas.</a:t>
            </a:r>
            <a:endParaRPr sz="1100">
              <a:solidFill>
                <a:srgbClr val="353535"/>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1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sv"/>
              <a:t>Akut mot kronisk inflammation</a:t>
            </a:r>
            <a:endParaRPr/>
          </a:p>
        </p:txBody>
      </p:sp>
      <p:sp>
        <p:nvSpPr>
          <p:cNvPr id="136" name="Google Shape;136;p23"/>
          <p:cNvSpPr txBox="1"/>
          <p:nvPr>
            <p:ph idx="1" type="body"/>
          </p:nvPr>
        </p:nvSpPr>
        <p:spPr>
          <a:xfrm>
            <a:off x="311700" y="716850"/>
            <a:ext cx="4403100" cy="14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275"/>
              <a:buNone/>
            </a:pPr>
            <a:r>
              <a:rPr b="1" lang="sv" sz="712"/>
              <a:t>LOKAL inflammation</a:t>
            </a:r>
            <a:br>
              <a:rPr b="1" lang="sv" sz="712"/>
            </a:br>
            <a:r>
              <a:rPr b="1" lang="sv" sz="712"/>
              <a:t>ett problem som sker lokalt </a:t>
            </a:r>
            <a:br>
              <a:rPr b="1" lang="sv" sz="712"/>
            </a:br>
            <a:r>
              <a:rPr b="1" lang="sv" sz="712"/>
              <a:t>* ett sår</a:t>
            </a:r>
            <a:br>
              <a:rPr b="1" lang="sv" sz="712"/>
            </a:br>
            <a:r>
              <a:rPr b="1" lang="sv" sz="712"/>
              <a:t>* Träning</a:t>
            </a:r>
            <a:br>
              <a:rPr b="1" lang="sv" sz="712"/>
            </a:br>
            <a:r>
              <a:rPr b="1" lang="sv" sz="712"/>
              <a:t>* trauma </a:t>
            </a:r>
            <a:br>
              <a:rPr b="1" lang="sv" sz="712"/>
            </a:br>
            <a:br>
              <a:rPr b="1" lang="sv" sz="712"/>
            </a:br>
            <a:r>
              <a:rPr b="1" lang="sv" sz="712"/>
              <a:t>SYSTEMISK inflammation</a:t>
            </a:r>
            <a:br>
              <a:rPr b="1" lang="sv" sz="712"/>
            </a:br>
            <a:r>
              <a:rPr b="1" lang="sv" sz="712"/>
              <a:t>Låggradig höjning av inflammation är orsakat av fortsatta patogener, autoimmuna sjukdomar, stress och annat är direkt kopplat till förhöjda värden av CRP över tid som i sin tur är kopplat till ökade hjärt och kärl-sjukdom och Cancer.</a:t>
            </a:r>
            <a:endParaRPr b="1" sz="712"/>
          </a:p>
          <a:p>
            <a:pPr indent="0" lvl="0" marL="0" rtl="0" algn="l">
              <a:spcBef>
                <a:spcPts val="1200"/>
              </a:spcBef>
              <a:spcAft>
                <a:spcPts val="1000"/>
              </a:spcAft>
              <a:buSzPts val="275"/>
              <a:buNone/>
            </a:pPr>
            <a:r>
              <a:t/>
            </a:r>
            <a:endParaRPr sz="450"/>
          </a:p>
        </p:txBody>
      </p:sp>
      <p:pic>
        <p:nvPicPr>
          <p:cNvPr id="137" name="Google Shape;137;p23"/>
          <p:cNvPicPr preferRelativeResize="0"/>
          <p:nvPr/>
        </p:nvPicPr>
        <p:blipFill>
          <a:blip r:embed="rId3">
            <a:alphaModFix/>
          </a:blip>
          <a:stretch>
            <a:fillRect/>
          </a:stretch>
        </p:blipFill>
        <p:spPr>
          <a:xfrm>
            <a:off x="4918925" y="0"/>
            <a:ext cx="4124400" cy="3093300"/>
          </a:xfrm>
          <a:prstGeom prst="rect">
            <a:avLst/>
          </a:prstGeom>
          <a:noFill/>
          <a:ln>
            <a:noFill/>
          </a:ln>
        </p:spPr>
      </p:pic>
      <p:pic>
        <p:nvPicPr>
          <p:cNvPr id="138" name="Google Shape;138;p23"/>
          <p:cNvPicPr preferRelativeResize="0"/>
          <p:nvPr/>
        </p:nvPicPr>
        <p:blipFill>
          <a:blip r:embed="rId4">
            <a:alphaModFix/>
          </a:blip>
          <a:stretch>
            <a:fillRect/>
          </a:stretch>
        </p:blipFill>
        <p:spPr>
          <a:xfrm>
            <a:off x="4893075" y="3093300"/>
            <a:ext cx="4176102" cy="2050201"/>
          </a:xfrm>
          <a:prstGeom prst="rect">
            <a:avLst/>
          </a:prstGeom>
          <a:noFill/>
          <a:ln>
            <a:noFill/>
          </a:ln>
        </p:spPr>
      </p:pic>
      <p:sp>
        <p:nvSpPr>
          <p:cNvPr id="139" name="Google Shape;139;p23"/>
          <p:cNvSpPr txBox="1"/>
          <p:nvPr/>
        </p:nvSpPr>
        <p:spPr>
          <a:xfrm>
            <a:off x="310375" y="2571750"/>
            <a:ext cx="4441500" cy="2571900"/>
          </a:xfrm>
          <a:prstGeom prst="rect">
            <a:avLst/>
          </a:prstGeom>
          <a:noFill/>
          <a:ln>
            <a:noFill/>
          </a:ln>
        </p:spPr>
        <p:txBody>
          <a:bodyPr anchorCtr="0" anchor="t" bIns="91425" lIns="91425" spcFirstLastPara="1" rIns="91425" wrap="square" tIns="91425">
            <a:noAutofit/>
          </a:bodyPr>
          <a:lstStyle/>
          <a:p>
            <a:pPr indent="0" lvl="0" marL="0" rtl="0" algn="l">
              <a:lnSpc>
                <a:spcPct val="162500"/>
              </a:lnSpc>
              <a:spcBef>
                <a:spcPts val="0"/>
              </a:spcBef>
              <a:spcAft>
                <a:spcPts val="0"/>
              </a:spcAft>
              <a:buClr>
                <a:schemeClr val="dk1"/>
              </a:buClr>
              <a:buSzPts val="275"/>
              <a:buFont typeface="Arial"/>
              <a:buNone/>
            </a:pPr>
            <a:r>
              <a:rPr b="1" lang="sv" sz="612">
                <a:solidFill>
                  <a:schemeClr val="dk1"/>
                </a:solidFill>
                <a:highlight>
                  <a:schemeClr val="lt1"/>
                </a:highlight>
              </a:rPr>
              <a:t>Hjärtkärlsjukdom, vanligen manifesterad som hjärtinfarkt eller stroke, är den ledande dödsorsaken i världen. Den bakomliggande faktorn är i många fall ateroskleros, åderförfettning. Inflammation är central vid utvecklandet av hjärtkärlsjukdom, inte bara för uppkomsten av ateroskleros utan även i många av de komplikationer som följer, t.ex. efter blodpropp. Det autonoma nervsystemet kan påverka inflammationssvaret vid akuta inflammationer.  Om detta även gäller vid hjärtkärlsjukdom är dock ej känt.</a:t>
            </a:r>
            <a:endParaRPr b="1" sz="612">
              <a:solidFill>
                <a:schemeClr val="dk1"/>
              </a:solidFill>
              <a:highlight>
                <a:schemeClr val="lt1"/>
              </a:highlight>
            </a:endParaRPr>
          </a:p>
          <a:p>
            <a:pPr indent="0" lvl="0" marL="0" rtl="0" algn="l">
              <a:lnSpc>
                <a:spcPct val="162500"/>
              </a:lnSpc>
              <a:spcBef>
                <a:spcPts val="1500"/>
              </a:spcBef>
              <a:spcAft>
                <a:spcPts val="0"/>
              </a:spcAft>
              <a:buClr>
                <a:schemeClr val="dk1"/>
              </a:buClr>
              <a:buSzPts val="275"/>
              <a:buFont typeface="Arial"/>
              <a:buNone/>
            </a:pPr>
            <a:r>
              <a:rPr b="1" lang="sv" sz="612">
                <a:solidFill>
                  <a:schemeClr val="dk1"/>
                </a:solidFill>
                <a:highlight>
                  <a:schemeClr val="lt1"/>
                </a:highlight>
              </a:rPr>
              <a:t>I detta forskningsprojekt studerar vi interaktionerna mellan det autonoma nervsystemet och inflammation. Vi studerar särskilt alfa 7 nikotin receptorn och hur den kan påverka inflammationen som sker i blodkärlets vägg, samt i hjärnan och hjärtat efter en blodpropp. Genom att kombinera djurexperimentella studier och studier med kliniskt material kan vi belysa interaktionerna mellan autonoma nervsystemet och immunsystemet från flera olika perspektiv.</a:t>
            </a:r>
            <a:endParaRPr b="1" sz="612">
              <a:solidFill>
                <a:schemeClr val="dk1"/>
              </a:solidFill>
              <a:highlight>
                <a:schemeClr val="lt1"/>
              </a:highlight>
            </a:endParaRPr>
          </a:p>
          <a:p>
            <a:pPr indent="0" lvl="0" marL="0" rtl="0" algn="l">
              <a:lnSpc>
                <a:spcPct val="162500"/>
              </a:lnSpc>
              <a:spcBef>
                <a:spcPts val="1500"/>
              </a:spcBef>
              <a:spcAft>
                <a:spcPts val="0"/>
              </a:spcAft>
              <a:buClr>
                <a:schemeClr val="dk1"/>
              </a:buClr>
              <a:buSzPts val="275"/>
              <a:buFont typeface="Arial"/>
              <a:buNone/>
            </a:pPr>
            <a:r>
              <a:rPr b="1" lang="sv" sz="612">
                <a:solidFill>
                  <a:schemeClr val="dk1"/>
                </a:solidFill>
                <a:highlight>
                  <a:schemeClr val="lt1"/>
                </a:highlight>
              </a:rPr>
              <a:t>Vår forskargrupp har nyligen visat att alfa 7 nikotin receptorn finns uttryckt i humana åderförfettningsplack och att den har en viktig betydelse för utvecklandet av ateroskleros </a:t>
            </a:r>
            <a:r>
              <a:rPr b="1" lang="sv" sz="612">
                <a:solidFill>
                  <a:srgbClr val="4A86E8"/>
                </a:solidFill>
                <a:highlight>
                  <a:schemeClr val="lt1"/>
                </a:highlight>
              </a:rPr>
              <a:t>(Johansson ME et al ATVB 2014, Ulleryd MU Atherosclerosis 2019).</a:t>
            </a:r>
            <a:r>
              <a:rPr b="1" lang="sv" sz="612">
                <a:solidFill>
                  <a:schemeClr val="dk1"/>
                </a:solidFill>
                <a:highlight>
                  <a:schemeClr val="lt1"/>
                </a:highlight>
              </a:rPr>
              <a:t> En fördjupad kunskap om hur det autonoma nervsystemet interagerar med immunförsvaret och hur detta påverkar sjukdomsutvecklingen öppnar upp för framtida behandlingssätt av dessa sjukdomar.</a:t>
            </a:r>
            <a:endParaRPr b="1" sz="612">
              <a:solidFill>
                <a:schemeClr val="dk1"/>
              </a:solidFill>
              <a:highlight>
                <a:schemeClr val="lt1"/>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Hur vet vi om vi har inflammation</a:t>
            </a:r>
            <a:endParaRPr/>
          </a:p>
        </p:txBody>
      </p:sp>
      <p:sp>
        <p:nvSpPr>
          <p:cNvPr id="145" name="Google Shape;145;p24"/>
          <p:cNvSpPr txBox="1"/>
          <p:nvPr>
            <p:ph idx="1" type="body"/>
          </p:nvPr>
        </p:nvSpPr>
        <p:spPr>
          <a:xfrm>
            <a:off x="311700" y="1152475"/>
            <a:ext cx="4661700" cy="39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C-reaktivt protein (CRP): En allmän markör för inflammation.</a:t>
            </a:r>
            <a:endParaRPr sz="1100">
              <a:solidFill>
                <a:schemeClr val="dk1"/>
              </a:solidFill>
              <a:highlight>
                <a:srgbClr val="FFFFFF"/>
              </a:highlight>
            </a:endParaRPr>
          </a:p>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Erytrocyt-sedimentationshastighet (ESR): Ett annat test för att mäta inflammation.</a:t>
            </a:r>
            <a:endParaRPr sz="1100">
              <a:solidFill>
                <a:schemeClr val="dk1"/>
              </a:solidFill>
              <a:highlight>
                <a:srgbClr val="FFFFFF"/>
              </a:highlight>
            </a:endParaRPr>
          </a:p>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Specifika cytokiner: Som IL-6, TNF-α, och andra inflammatoriska markörer.</a:t>
            </a:r>
            <a:endParaRPr sz="1100">
              <a:solidFill>
                <a:schemeClr val="dk1"/>
              </a:solidFill>
              <a:highlight>
                <a:srgbClr val="FFFFFF"/>
              </a:highlight>
            </a:endParaRPr>
          </a:p>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Man kan även mäta med biopsier direkt i specifika vävnader, så att du tar prover direkt från det området du vill studera (musklerna, levern, tarmarna) och ser nivåerna lokalt. (dock invasivt, så tänker att du kan få MER inflammation av ingreppet).</a:t>
            </a:r>
            <a:endParaRPr sz="1100">
              <a:solidFill>
                <a:schemeClr val="dk1"/>
              </a:solidFill>
              <a:highlight>
                <a:srgbClr val="FFFFFF"/>
              </a:highlight>
            </a:endParaRPr>
          </a:p>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Går att mäta i salivet, enklare, men inte lika accurate då nivåerna kan vara lägre.</a:t>
            </a:r>
            <a:endParaRPr sz="1100">
              <a:solidFill>
                <a:schemeClr val="dk1"/>
              </a:solidFill>
              <a:highlight>
                <a:srgbClr val="FFFFFF"/>
              </a:highlight>
            </a:endParaRPr>
          </a:p>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Cytokiner och deras nedbrytningsprodukter kan ibland mätas i urinet. Urinprover kan ge information om systemisk inflammation och används ibland som komplement till andra prover.</a:t>
            </a:r>
            <a:endParaRPr sz="1100">
              <a:solidFill>
                <a:schemeClr val="dk1"/>
              </a:solidFill>
              <a:highlight>
                <a:srgbClr val="FFFFFF"/>
              </a:highlight>
            </a:endParaRPr>
          </a:p>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Samt såklart i CSF, då mäter du för att se cytokiner vid neurlogiska/inflammatoriska sjukdomar för CNS. Jääävligt ont att ta ett sånt prov.</a:t>
            </a:r>
            <a:endParaRPr sz="1100">
              <a:solidFill>
                <a:schemeClr val="dk1"/>
              </a:solidFill>
              <a:highlight>
                <a:srgbClr val="FFFFFF"/>
              </a:highlight>
            </a:endParaRPr>
          </a:p>
          <a:p>
            <a:pPr indent="0" lvl="0" marL="0" rtl="0" algn="l">
              <a:spcBef>
                <a:spcPts val="0"/>
              </a:spcBef>
              <a:spcAft>
                <a:spcPts val="0"/>
              </a:spcAft>
              <a:buClr>
                <a:schemeClr val="dk1"/>
              </a:buClr>
              <a:buSzPts val="358"/>
              <a:buFont typeface="Arial"/>
              <a:buNone/>
            </a:pPr>
            <a:r>
              <a:rPr lang="sv" sz="1100">
                <a:solidFill>
                  <a:schemeClr val="dk1"/>
                </a:solidFill>
                <a:highlight>
                  <a:srgbClr val="FFFFFF"/>
                </a:highlight>
              </a:rPr>
              <a:t>Har du reumatism eller andra ledsjukdomar kan du använda synovialvätska, dvs ledvätska och mäta cytokinnivåerna genom artrocentes.</a:t>
            </a:r>
            <a:endParaRPr sz="1100">
              <a:solidFill>
                <a:schemeClr val="dk1"/>
              </a:solidFill>
              <a:highlight>
                <a:srgbClr val="FFFFFF"/>
              </a:highlight>
            </a:endParaRPr>
          </a:p>
          <a:p>
            <a:pPr indent="0" lvl="0" marL="0" rtl="0" algn="l">
              <a:spcBef>
                <a:spcPts val="0"/>
              </a:spcBef>
              <a:spcAft>
                <a:spcPts val="1200"/>
              </a:spcAft>
              <a:buSzPts val="358"/>
              <a:buNone/>
            </a:pPr>
            <a:r>
              <a:t/>
            </a:r>
            <a:endParaRPr sz="585"/>
          </a:p>
        </p:txBody>
      </p:sp>
      <p:pic>
        <p:nvPicPr>
          <p:cNvPr id="146" name="Google Shape;146;p24"/>
          <p:cNvPicPr preferRelativeResize="0"/>
          <p:nvPr/>
        </p:nvPicPr>
        <p:blipFill>
          <a:blip r:embed="rId3">
            <a:alphaModFix/>
          </a:blip>
          <a:stretch>
            <a:fillRect/>
          </a:stretch>
        </p:blipFill>
        <p:spPr>
          <a:xfrm>
            <a:off x="5121325" y="1608250"/>
            <a:ext cx="4022674" cy="1980549"/>
          </a:xfrm>
          <a:prstGeom prst="rect">
            <a:avLst/>
          </a:prstGeom>
          <a:noFill/>
          <a:ln>
            <a:noFill/>
          </a:ln>
        </p:spPr>
      </p:pic>
      <p:pic>
        <p:nvPicPr>
          <p:cNvPr id="147" name="Google Shape;147;p24"/>
          <p:cNvPicPr preferRelativeResize="0"/>
          <p:nvPr/>
        </p:nvPicPr>
        <p:blipFill>
          <a:blip r:embed="rId4">
            <a:alphaModFix/>
          </a:blip>
          <a:stretch>
            <a:fillRect/>
          </a:stretch>
        </p:blipFill>
        <p:spPr>
          <a:xfrm>
            <a:off x="5121325" y="0"/>
            <a:ext cx="4022674" cy="1608250"/>
          </a:xfrm>
          <a:prstGeom prst="rect">
            <a:avLst/>
          </a:prstGeom>
          <a:noFill/>
          <a:ln>
            <a:noFill/>
          </a:ln>
        </p:spPr>
      </p:pic>
      <p:pic>
        <p:nvPicPr>
          <p:cNvPr id="148" name="Google Shape;148;p24"/>
          <p:cNvPicPr preferRelativeResize="0"/>
          <p:nvPr/>
        </p:nvPicPr>
        <p:blipFill>
          <a:blip r:embed="rId5">
            <a:alphaModFix/>
          </a:blip>
          <a:stretch>
            <a:fillRect/>
          </a:stretch>
        </p:blipFill>
        <p:spPr>
          <a:xfrm>
            <a:off x="5121325" y="3535250"/>
            <a:ext cx="4060175" cy="1608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Vad kan vi ta me oss?</a:t>
            </a:r>
            <a:endParaRPr/>
          </a:p>
        </p:txBody>
      </p:sp>
      <p:sp>
        <p:nvSpPr>
          <p:cNvPr id="154" name="Google Shape;154;p25"/>
          <p:cNvSpPr txBox="1"/>
          <p:nvPr>
            <p:ph idx="1" type="body"/>
          </p:nvPr>
        </p:nvSpPr>
        <p:spPr>
          <a:xfrm>
            <a:off x="311700" y="1152475"/>
            <a:ext cx="3819300" cy="39909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sv"/>
              <a:t>De finns inte några bevis alls idag på att något indikerar på att någon typ av kost kan eller kommer gynna oss i detta fall.</a:t>
            </a:r>
            <a:br>
              <a:rPr lang="sv"/>
            </a:br>
            <a:r>
              <a:rPr lang="sv"/>
              <a:t>Precis som de allra flesta andra hälsomarkörer så förbättras nästan ALLT av att ha lägre kroppsfett och konsumera mindre mängd mat.</a:t>
            </a:r>
            <a:endParaRPr/>
          </a:p>
          <a:p>
            <a:pPr indent="-325755" lvl="0" marL="457200" rtl="0" algn="l">
              <a:spcBef>
                <a:spcPts val="0"/>
              </a:spcBef>
              <a:spcAft>
                <a:spcPts val="0"/>
              </a:spcAft>
              <a:buSzPct val="100000"/>
              <a:buChar char="●"/>
            </a:pPr>
            <a:r>
              <a:rPr lang="sv"/>
              <a:t>Inflammation är inte bara ofarligt utan viktigt för att vi ska utvecklas och överleva och bli av med problem som skador eller infektioner.</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
        <p:nvSpPr>
          <p:cNvPr id="155" name="Google Shape;155;p25"/>
          <p:cNvSpPr txBox="1"/>
          <p:nvPr/>
        </p:nvSpPr>
        <p:spPr>
          <a:xfrm>
            <a:off x="5424325" y="0"/>
            <a:ext cx="3517800" cy="5143500"/>
          </a:xfrm>
          <a:prstGeom prst="rect">
            <a:avLst/>
          </a:prstGeom>
          <a:noFill/>
          <a:ln>
            <a:noFill/>
          </a:ln>
        </p:spPr>
        <p:txBody>
          <a:bodyPr anchorCtr="0" anchor="t" bIns="91425" lIns="91425" spcFirstLastPara="1" rIns="91425" wrap="square" tIns="91425">
            <a:noAutofit/>
          </a:bodyPr>
          <a:lstStyle/>
          <a:p>
            <a:pPr indent="0" lvl="0" marL="0" rtl="0" algn="l">
              <a:lnSpc>
                <a:spcPct val="129411"/>
              </a:lnSpc>
              <a:spcBef>
                <a:spcPts val="1800"/>
              </a:spcBef>
              <a:spcAft>
                <a:spcPts val="0"/>
              </a:spcAft>
              <a:buClr>
                <a:schemeClr val="dk1"/>
              </a:buClr>
              <a:buSzPts val="1100"/>
              <a:buFont typeface="Arial"/>
              <a:buNone/>
            </a:pPr>
            <a:r>
              <a:rPr b="1" lang="sv" sz="2550">
                <a:solidFill>
                  <a:srgbClr val="1E1E1E"/>
                </a:solidFill>
                <a:highlight>
                  <a:srgbClr val="FCFBF9"/>
                </a:highlight>
              </a:rPr>
              <a:t>Förebygga kronisk inflammation</a:t>
            </a:r>
            <a:endParaRPr b="1" sz="2550">
              <a:solidFill>
                <a:srgbClr val="1E1E1E"/>
              </a:solidFill>
              <a:highlight>
                <a:srgbClr val="FCFBF9"/>
              </a:highlight>
            </a:endParaRPr>
          </a:p>
          <a:p>
            <a:pPr indent="0" lvl="0" marL="0" rtl="0" algn="l">
              <a:lnSpc>
                <a:spcPct val="138461"/>
              </a:lnSpc>
              <a:spcBef>
                <a:spcPts val="400"/>
              </a:spcBef>
              <a:spcAft>
                <a:spcPts val="0"/>
              </a:spcAft>
              <a:buClr>
                <a:schemeClr val="dk1"/>
              </a:buClr>
              <a:buSzPts val="1100"/>
              <a:buFont typeface="Arial"/>
              <a:buNone/>
            </a:pPr>
            <a:r>
              <a:rPr lang="sv" sz="900">
                <a:solidFill>
                  <a:srgbClr val="1E1E1E"/>
                </a:solidFill>
                <a:highlight>
                  <a:srgbClr val="FCFBF9"/>
                </a:highlight>
              </a:rPr>
              <a:t>Hälsosamma matvanor: Minska intaget av mättade fetter och transfetter och öka intaget av frukt, grönsaker och fullkorn</a:t>
            </a:r>
            <a:br>
              <a:rPr lang="sv" sz="900">
                <a:solidFill>
                  <a:srgbClr val="1E1E1E"/>
                </a:solidFill>
                <a:highlight>
                  <a:srgbClr val="FCFBF9"/>
                </a:highlight>
              </a:rPr>
            </a:br>
            <a:r>
              <a:rPr lang="sv" sz="900">
                <a:solidFill>
                  <a:srgbClr val="1E1E1E"/>
                </a:solidFill>
                <a:highlight>
                  <a:srgbClr val="FCFBF9"/>
                </a:highlight>
              </a:rPr>
              <a:t>för att de sannolikt leder till att vi håller kroppsfett lägre över tid.</a:t>
            </a:r>
            <a:endParaRPr sz="900">
              <a:solidFill>
                <a:srgbClr val="1E1E1E"/>
              </a:solidFill>
              <a:highlight>
                <a:srgbClr val="FCFBF9"/>
              </a:highlight>
            </a:endParaRPr>
          </a:p>
          <a:p>
            <a:pPr indent="-285750" lvl="0" marL="457200" rtl="0" algn="l">
              <a:lnSpc>
                <a:spcPct val="115000"/>
              </a:lnSpc>
              <a:spcBef>
                <a:spcPts val="0"/>
              </a:spcBef>
              <a:spcAft>
                <a:spcPts val="0"/>
              </a:spcAft>
              <a:buClr>
                <a:srgbClr val="1E1E1E"/>
              </a:buClr>
              <a:buSzPts val="900"/>
              <a:buChar char="●"/>
            </a:pPr>
            <a:r>
              <a:rPr lang="sv" sz="900">
                <a:solidFill>
                  <a:srgbClr val="1E1E1E"/>
                </a:solidFill>
                <a:highlight>
                  <a:srgbClr val="FCFBF9"/>
                </a:highlight>
              </a:rPr>
              <a:t>Fysisk aktivitet: Regelbunden motion kan minska inflammationen i kroppen genom att minska mängden fettvävnad, förbättra insulinresistens. Sträva efter att få minst 30 minuter pulshöjande aktivitet varje dag.</a:t>
            </a:r>
            <a:endParaRPr sz="900">
              <a:solidFill>
                <a:srgbClr val="1E1E1E"/>
              </a:solidFill>
              <a:highlight>
                <a:srgbClr val="FCFBF9"/>
              </a:highlight>
            </a:endParaRPr>
          </a:p>
          <a:p>
            <a:pPr indent="-285750" lvl="0" marL="457200" rtl="0" algn="l">
              <a:lnSpc>
                <a:spcPct val="115000"/>
              </a:lnSpc>
              <a:spcBef>
                <a:spcPts val="0"/>
              </a:spcBef>
              <a:spcAft>
                <a:spcPts val="0"/>
              </a:spcAft>
              <a:buClr>
                <a:srgbClr val="1E1E1E"/>
              </a:buClr>
              <a:buSzPts val="900"/>
              <a:buChar char="●"/>
            </a:pPr>
            <a:r>
              <a:rPr lang="sv" sz="900">
                <a:solidFill>
                  <a:srgbClr val="1E1E1E"/>
                </a:solidFill>
                <a:highlight>
                  <a:srgbClr val="FCFBF9"/>
                </a:highlight>
              </a:rPr>
              <a:t>Goda sömnvanor: Sov minst 7-8 timmar per natt. Försök att somna samma tid varje kväll och stiga upp samma tid varje morgon.</a:t>
            </a:r>
            <a:endParaRPr sz="900">
              <a:solidFill>
                <a:srgbClr val="1E1E1E"/>
              </a:solidFill>
              <a:highlight>
                <a:srgbClr val="FCFBF9"/>
              </a:highlight>
            </a:endParaRPr>
          </a:p>
          <a:p>
            <a:pPr indent="-285750" lvl="0" marL="457200" rtl="0" algn="l">
              <a:lnSpc>
                <a:spcPct val="115000"/>
              </a:lnSpc>
              <a:spcBef>
                <a:spcPts val="0"/>
              </a:spcBef>
              <a:spcAft>
                <a:spcPts val="0"/>
              </a:spcAft>
              <a:buClr>
                <a:srgbClr val="1E1E1E"/>
              </a:buClr>
              <a:buSzPts val="900"/>
              <a:buChar char="●"/>
            </a:pPr>
            <a:r>
              <a:rPr lang="sv" sz="900">
                <a:solidFill>
                  <a:srgbClr val="1E1E1E"/>
                </a:solidFill>
                <a:highlight>
                  <a:srgbClr val="FCFBF9"/>
                </a:highlight>
              </a:rPr>
              <a:t>Hantera stress: Stress kan öka risken för kronisk inflammation genom att öka produktionen av stresshormoner i kroppen.</a:t>
            </a:r>
            <a:endParaRPr sz="900">
              <a:solidFill>
                <a:srgbClr val="1E1E1E"/>
              </a:solidFill>
              <a:highlight>
                <a:srgbClr val="FCFBF9"/>
              </a:highlight>
            </a:endParaRPr>
          </a:p>
          <a:p>
            <a:pPr indent="-285750" lvl="0" marL="457200" rtl="0" algn="l">
              <a:lnSpc>
                <a:spcPct val="115000"/>
              </a:lnSpc>
              <a:spcBef>
                <a:spcPts val="0"/>
              </a:spcBef>
              <a:spcAft>
                <a:spcPts val="0"/>
              </a:spcAft>
              <a:buClr>
                <a:srgbClr val="1E1E1E"/>
              </a:buClr>
              <a:buSzPts val="900"/>
              <a:buChar char="●"/>
            </a:pPr>
            <a:r>
              <a:rPr lang="sv" sz="900">
                <a:solidFill>
                  <a:srgbClr val="1E1E1E"/>
                </a:solidFill>
                <a:highlight>
                  <a:srgbClr val="FCFBF9"/>
                </a:highlight>
              </a:rPr>
              <a:t>Rök inte: undvik eller sluta med rökning för att förebygga inflammation och förbättra din hälsa generellt.</a:t>
            </a:r>
            <a:endParaRPr sz="900">
              <a:solidFill>
                <a:srgbClr val="1E1E1E"/>
              </a:solidFill>
              <a:highlight>
                <a:srgbClr val="FCFBF9"/>
              </a:highlight>
            </a:endParaRPr>
          </a:p>
          <a:p>
            <a:pPr indent="-285750" lvl="0" marL="457200" rtl="0" algn="l">
              <a:lnSpc>
                <a:spcPct val="115000"/>
              </a:lnSpc>
              <a:spcBef>
                <a:spcPts val="0"/>
              </a:spcBef>
              <a:spcAft>
                <a:spcPts val="0"/>
              </a:spcAft>
              <a:buClr>
                <a:srgbClr val="1E1E1E"/>
              </a:buClr>
              <a:buSzPts val="900"/>
              <a:buChar char="●"/>
            </a:pPr>
            <a:r>
              <a:rPr lang="sv" sz="900">
                <a:solidFill>
                  <a:srgbClr val="1E1E1E"/>
                </a:solidFill>
                <a:highlight>
                  <a:srgbClr val="FCFBF9"/>
                </a:highlight>
              </a:rPr>
              <a:t>Regelbundna hälsokontroller: Regelbundna hälsokontroller är viktiga för att uppmärksamma eventuella sjukdomar i tid.</a:t>
            </a:r>
            <a:endParaRPr sz="900">
              <a:solidFill>
                <a:srgbClr val="1E1E1E"/>
              </a:solidFill>
              <a:highlight>
                <a:srgbClr val="FCFBF9"/>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395025"/>
            <a:ext cx="8520600" cy="572700"/>
          </a:xfrm>
          <a:prstGeom prst="rect">
            <a:avLst/>
          </a:prstGeom>
        </p:spPr>
        <p:txBody>
          <a:bodyPr anchorCtr="0" anchor="t" bIns="91425" lIns="91425" spcFirstLastPara="1" rIns="91425" wrap="square" tIns="91425">
            <a:normAutofit fontScale="90000"/>
          </a:bodyPr>
          <a:lstStyle/>
          <a:p>
            <a:pPr indent="457200" lvl="0" marL="0" rtl="0" algn="ctr">
              <a:spcBef>
                <a:spcPts val="0"/>
              </a:spcBef>
              <a:spcAft>
                <a:spcPts val="0"/>
              </a:spcAft>
              <a:buNone/>
            </a:pPr>
            <a:r>
              <a:t/>
            </a:r>
            <a:endParaRPr/>
          </a:p>
        </p:txBody>
      </p:sp>
      <p:sp>
        <p:nvSpPr>
          <p:cNvPr id="161" name="Google Shape;161;p2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Vad är inflammation </a:t>
            </a:r>
            <a:endParaRPr/>
          </a:p>
        </p:txBody>
      </p:sp>
      <p:sp>
        <p:nvSpPr>
          <p:cNvPr id="62" name="Google Shape;62;p14"/>
          <p:cNvSpPr txBox="1"/>
          <p:nvPr>
            <p:ph idx="1" type="body"/>
          </p:nvPr>
        </p:nvSpPr>
        <p:spPr>
          <a:xfrm>
            <a:off x="311700" y="1152475"/>
            <a:ext cx="2437500" cy="2283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sv"/>
              <a:t>Inflamarer - sätta eld på</a:t>
            </a:r>
            <a:br>
              <a:rPr lang="sv"/>
            </a:br>
            <a:br>
              <a:rPr lang="sv"/>
            </a:br>
            <a:r>
              <a:rPr lang="sv"/>
              <a:t>Värme</a:t>
            </a:r>
            <a:br>
              <a:rPr lang="sv"/>
            </a:br>
            <a:r>
              <a:rPr lang="sv"/>
              <a:t>Rodnad</a:t>
            </a:r>
            <a:br>
              <a:rPr lang="sv"/>
            </a:br>
            <a:r>
              <a:rPr lang="sv"/>
              <a:t>Svullnad</a:t>
            </a:r>
            <a:br>
              <a:rPr lang="sv"/>
            </a:br>
            <a:r>
              <a:rPr lang="sv"/>
              <a:t>Smärta</a:t>
            </a:r>
            <a:br>
              <a:rPr lang="sv"/>
            </a:br>
            <a:r>
              <a:rPr lang="sv"/>
              <a:t>Nedsatt funktion</a:t>
            </a:r>
            <a:endParaRPr/>
          </a:p>
        </p:txBody>
      </p:sp>
      <p:sp>
        <p:nvSpPr>
          <p:cNvPr id="63" name="Google Shape;63;p14"/>
          <p:cNvSpPr txBox="1"/>
          <p:nvPr/>
        </p:nvSpPr>
        <p:spPr>
          <a:xfrm>
            <a:off x="5611450" y="1130700"/>
            <a:ext cx="3495600" cy="28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800">
                <a:solidFill>
                  <a:schemeClr val="dk2"/>
                </a:solidFill>
              </a:rPr>
              <a:t>inflammation är ett svar på ett stimuli som kroppen utsätts för och måste agera i “självförsvar”</a:t>
            </a:r>
            <a:br>
              <a:rPr lang="sv" sz="1800">
                <a:solidFill>
                  <a:schemeClr val="dk2"/>
                </a:solidFill>
              </a:rPr>
            </a:br>
            <a:br>
              <a:rPr lang="sv" sz="1800">
                <a:solidFill>
                  <a:schemeClr val="dk2"/>
                </a:solidFill>
              </a:rPr>
            </a:br>
            <a:r>
              <a:rPr lang="sv" sz="1800">
                <a:solidFill>
                  <a:schemeClr val="dk2"/>
                </a:solidFill>
              </a:rPr>
              <a:t>Inflammation är alltså en del av vårat immunförsvar och något vi behöver för vitala funktioner och hälsa men kan också leda till problem om mängden är ohanterbar</a:t>
            </a:r>
            <a:endParaRPr sz="1800">
              <a:solidFill>
                <a:schemeClr val="dk2"/>
              </a:solidFill>
            </a:endParaRPr>
          </a:p>
        </p:txBody>
      </p:sp>
      <p:pic>
        <p:nvPicPr>
          <p:cNvPr id="64" name="Google Shape;64;p14"/>
          <p:cNvPicPr preferRelativeResize="0"/>
          <p:nvPr/>
        </p:nvPicPr>
        <p:blipFill>
          <a:blip r:embed="rId3">
            <a:alphaModFix/>
          </a:blip>
          <a:stretch>
            <a:fillRect/>
          </a:stretch>
        </p:blipFill>
        <p:spPr>
          <a:xfrm>
            <a:off x="2543250" y="1278475"/>
            <a:ext cx="2985600" cy="3271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Varför har vi inflammation</a:t>
            </a:r>
            <a:endParaRPr/>
          </a:p>
        </p:txBody>
      </p:sp>
      <p:sp>
        <p:nvSpPr>
          <p:cNvPr id="70" name="Google Shape;70;p15"/>
          <p:cNvSpPr txBox="1"/>
          <p:nvPr>
            <p:ph idx="1" type="body"/>
          </p:nvPr>
        </p:nvSpPr>
        <p:spPr>
          <a:xfrm>
            <a:off x="311700" y="1152475"/>
            <a:ext cx="4617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sv"/>
              <a:t>Avgränsa området med skada eller initierande faktorer</a:t>
            </a:r>
            <a:br>
              <a:rPr lang="sv"/>
            </a:br>
            <a:br>
              <a:rPr lang="sv"/>
            </a:br>
            <a:r>
              <a:rPr lang="sv"/>
              <a:t>Eliminera skadad vävnad och mikroorganismer</a:t>
            </a:r>
            <a:br>
              <a:rPr lang="sv"/>
            </a:br>
            <a:br>
              <a:rPr lang="sv"/>
            </a:br>
            <a:r>
              <a:rPr lang="sv"/>
              <a:t>Ersätta skadad vävnad genom regeneration eller läkning av bästa kapacitet (ärrvävnad) tex hud regenereras generellt men bindväv blir oftare ärrvävnad</a:t>
            </a:r>
            <a:br>
              <a:rPr lang="sv"/>
            </a:br>
            <a:br>
              <a:rPr lang="sv"/>
            </a:br>
            <a:r>
              <a:rPr lang="sv"/>
              <a:t>Målet är att svara på Stimulin och återställa balansen (homeostas)</a:t>
            </a:r>
            <a:endParaRPr/>
          </a:p>
          <a:p>
            <a:pPr indent="0" lvl="0" marL="0" rtl="0" algn="l">
              <a:spcBef>
                <a:spcPts val="1200"/>
              </a:spcBef>
              <a:spcAft>
                <a:spcPts val="1200"/>
              </a:spcAft>
              <a:buNone/>
            </a:pPr>
            <a:r>
              <a:rPr lang="sv"/>
              <a:t>-eliminera anledning</a:t>
            </a:r>
            <a:br>
              <a:rPr lang="sv"/>
            </a:br>
            <a:r>
              <a:rPr lang="sv"/>
              <a:t>-rensa ut nekrotiska celler (döda)</a:t>
            </a:r>
            <a:br>
              <a:rPr lang="sv"/>
            </a:br>
            <a:r>
              <a:rPr lang="sv"/>
              <a:t>-starta lagning</a:t>
            </a:r>
            <a:endParaRPr/>
          </a:p>
        </p:txBody>
      </p:sp>
      <p:pic>
        <p:nvPicPr>
          <p:cNvPr id="71" name="Google Shape;71;p15"/>
          <p:cNvPicPr preferRelativeResize="0"/>
          <p:nvPr/>
        </p:nvPicPr>
        <p:blipFill>
          <a:blip r:embed="rId3">
            <a:alphaModFix/>
          </a:blip>
          <a:stretch>
            <a:fillRect/>
          </a:stretch>
        </p:blipFill>
        <p:spPr>
          <a:xfrm>
            <a:off x="4929300" y="899500"/>
            <a:ext cx="4153124" cy="2980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Vad orsakar inflammation</a:t>
            </a:r>
            <a:endParaRPr/>
          </a:p>
        </p:txBody>
      </p:sp>
      <p:sp>
        <p:nvSpPr>
          <p:cNvPr id="77" name="Google Shape;77;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sv"/>
              <a:t>Patogen - virus, bakterie, infektion</a:t>
            </a:r>
            <a:br>
              <a:rPr lang="sv"/>
            </a:br>
            <a:r>
              <a:rPr lang="sv"/>
              <a:t>Toxiner - olika gifter</a:t>
            </a:r>
            <a:br>
              <a:rPr lang="sv"/>
            </a:br>
            <a:r>
              <a:rPr lang="sv"/>
              <a:t>Allergen - pollen, skaldjur, nötter, tottenham</a:t>
            </a:r>
            <a:br>
              <a:rPr lang="sv"/>
            </a:br>
            <a:br>
              <a:rPr lang="sv"/>
            </a:br>
            <a:r>
              <a:rPr lang="sv"/>
              <a:t>Fetma - hög mängd fett orsakar syrebrist i fettvävnaden som i sin tur triggar många processer till låggradig inflammation som leder till kronisk systemisk inflammation. Det leder ofta till insulinresistens och hjärt- och kärlsjukdomar eller i vissa fall cancer.</a:t>
            </a:r>
            <a:br>
              <a:rPr lang="sv"/>
            </a:br>
            <a:r>
              <a:rPr lang="sv"/>
              <a:t>-</a:t>
            </a:r>
            <a:r>
              <a:rPr lang="sv">
                <a:solidFill>
                  <a:srgbClr val="4A86E8"/>
                </a:solidFill>
              </a:rPr>
              <a:t>Emma börjesson PhD i medicinsk biologi på GU</a:t>
            </a:r>
            <a:endParaRPr>
              <a:solidFill>
                <a:srgbClr val="4A86E8"/>
              </a:solidFill>
            </a:endParaRPr>
          </a:p>
          <a:p>
            <a:pPr indent="0" lvl="0" marL="0" rtl="0" algn="l">
              <a:spcBef>
                <a:spcPts val="1200"/>
              </a:spcBef>
              <a:spcAft>
                <a:spcPts val="1200"/>
              </a:spcAft>
              <a:buNone/>
            </a:pPr>
            <a:br>
              <a:rPr lang="sv"/>
            </a:br>
            <a:r>
              <a:rPr lang="sv"/>
              <a:t>Någon typ av skada/trauma eller träning</a:t>
            </a:r>
            <a:endParaRPr/>
          </a:p>
        </p:txBody>
      </p:sp>
      <p:pic>
        <p:nvPicPr>
          <p:cNvPr id="78" name="Google Shape;78;p16"/>
          <p:cNvPicPr preferRelativeResize="0"/>
          <p:nvPr/>
        </p:nvPicPr>
        <p:blipFill>
          <a:blip r:embed="rId3">
            <a:alphaModFix/>
          </a:blip>
          <a:stretch>
            <a:fillRect/>
          </a:stretch>
        </p:blipFill>
        <p:spPr>
          <a:xfrm>
            <a:off x="5335625" y="223325"/>
            <a:ext cx="3149500" cy="2304075"/>
          </a:xfrm>
          <a:prstGeom prst="rect">
            <a:avLst/>
          </a:prstGeom>
          <a:noFill/>
          <a:ln>
            <a:noFill/>
          </a:ln>
        </p:spPr>
      </p:pic>
      <p:sp>
        <p:nvSpPr>
          <p:cNvPr id="79" name="Google Shape;79;p16"/>
          <p:cNvSpPr txBox="1"/>
          <p:nvPr/>
        </p:nvSpPr>
        <p:spPr>
          <a:xfrm>
            <a:off x="5335625" y="2713975"/>
            <a:ext cx="3502800" cy="236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br>
              <a:rPr lang="sv"/>
            </a:b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Lite om biologi bakom </a:t>
            </a:r>
            <a:endParaRPr/>
          </a:p>
        </p:txBody>
      </p:sp>
      <p:sp>
        <p:nvSpPr>
          <p:cNvPr id="85" name="Google Shape;85;p17"/>
          <p:cNvSpPr txBox="1"/>
          <p:nvPr>
            <p:ph idx="1" type="body"/>
          </p:nvPr>
        </p:nvSpPr>
        <p:spPr>
          <a:xfrm>
            <a:off x="311700" y="1017725"/>
            <a:ext cx="3730800" cy="2601600"/>
          </a:xfrm>
          <a:prstGeom prst="rect">
            <a:avLst/>
          </a:prstGeom>
        </p:spPr>
        <p:txBody>
          <a:bodyPr anchorCtr="0" anchor="t" bIns="91425" lIns="91425" spcFirstLastPara="1" rIns="91425" wrap="square" tIns="91425">
            <a:normAutofit fontScale="62500" lnSpcReduction="10000"/>
          </a:bodyPr>
          <a:lstStyle/>
          <a:p>
            <a:pPr indent="0" lvl="0" marL="0" rtl="0" algn="l">
              <a:spcBef>
                <a:spcPts val="600"/>
              </a:spcBef>
              <a:spcAft>
                <a:spcPts val="0"/>
              </a:spcAft>
              <a:buClr>
                <a:schemeClr val="dk1"/>
              </a:buClr>
              <a:buSzPct val="64705"/>
              <a:buFont typeface="Arial"/>
              <a:buNone/>
            </a:pPr>
            <a:r>
              <a:rPr b="1" lang="sv" sz="1700">
                <a:solidFill>
                  <a:srgbClr val="202122"/>
                </a:solidFill>
                <a:highlight>
                  <a:srgbClr val="FFFFFF"/>
                </a:highlight>
              </a:rPr>
              <a:t>Granulocyter</a:t>
            </a:r>
            <a:r>
              <a:rPr lang="sv" sz="1700">
                <a:solidFill>
                  <a:srgbClr val="202122"/>
                </a:solidFill>
                <a:highlight>
                  <a:srgbClr val="FFFFFF"/>
                </a:highlight>
              </a:rPr>
              <a:t> är ett slags </a:t>
            </a:r>
            <a:r>
              <a:rPr lang="sv" sz="1700">
                <a:solidFill>
                  <a:schemeClr val="hlink"/>
                </a:solidFill>
                <a:highlight>
                  <a:srgbClr val="FFFFFF"/>
                </a:highlight>
                <a:uFill>
                  <a:noFill/>
                </a:uFill>
                <a:hlinkClick r:id="rId3"/>
              </a:rPr>
              <a:t>vita blodkroppar</a:t>
            </a:r>
            <a:r>
              <a:rPr lang="sv" sz="1700">
                <a:solidFill>
                  <a:srgbClr val="202122"/>
                </a:solidFill>
                <a:highlight>
                  <a:srgbClr val="FFFFFF"/>
                </a:highlight>
              </a:rPr>
              <a:t> som kännetecknas av att de innehåller </a:t>
            </a:r>
            <a:r>
              <a:rPr lang="sv" sz="1700">
                <a:solidFill>
                  <a:schemeClr val="hlink"/>
                </a:solidFill>
                <a:highlight>
                  <a:srgbClr val="FFFFFF"/>
                </a:highlight>
                <a:uFill>
                  <a:noFill/>
                </a:uFill>
                <a:hlinkClick r:id="rId4"/>
              </a:rPr>
              <a:t>granula</a:t>
            </a:r>
            <a:r>
              <a:rPr baseline="30000" lang="sv" sz="1700">
                <a:solidFill>
                  <a:schemeClr val="hlink"/>
                </a:solidFill>
                <a:highlight>
                  <a:srgbClr val="FFFFFF"/>
                </a:highlight>
                <a:uFill>
                  <a:noFill/>
                </a:uFill>
                <a:hlinkClick r:id="rId5"/>
              </a:rPr>
              <a:t>[1]</a:t>
            </a:r>
            <a:r>
              <a:rPr lang="sv" sz="1700">
                <a:solidFill>
                  <a:srgbClr val="202122"/>
                </a:solidFill>
                <a:highlight>
                  <a:srgbClr val="FFFFFF"/>
                </a:highlight>
              </a:rPr>
              <a:t> i </a:t>
            </a:r>
            <a:r>
              <a:rPr lang="sv" sz="1700">
                <a:solidFill>
                  <a:schemeClr val="hlink"/>
                </a:solidFill>
                <a:highlight>
                  <a:srgbClr val="FFFFFF"/>
                </a:highlight>
                <a:uFill>
                  <a:noFill/>
                </a:uFill>
                <a:hlinkClick r:id="rId6"/>
              </a:rPr>
              <a:t>cytoplasman</a:t>
            </a:r>
            <a:r>
              <a:rPr lang="sv" sz="1700">
                <a:solidFill>
                  <a:srgbClr val="202122"/>
                </a:solidFill>
                <a:highlight>
                  <a:srgbClr val="FFFFFF"/>
                </a:highlight>
              </a:rPr>
              <a:t>.</a:t>
            </a:r>
            <a:endParaRPr sz="1700">
              <a:solidFill>
                <a:srgbClr val="202122"/>
              </a:solidFill>
              <a:highlight>
                <a:srgbClr val="FFFFFF"/>
              </a:highlight>
            </a:endParaRPr>
          </a:p>
          <a:p>
            <a:pPr indent="0" lvl="0" marL="0" rtl="0" algn="l">
              <a:spcBef>
                <a:spcPts val="1200"/>
              </a:spcBef>
              <a:spcAft>
                <a:spcPts val="0"/>
              </a:spcAft>
              <a:buClr>
                <a:schemeClr val="dk1"/>
              </a:buClr>
              <a:buSzPct val="64705"/>
              <a:buFont typeface="Arial"/>
              <a:buNone/>
            </a:pPr>
            <a:r>
              <a:rPr lang="sv" sz="1700">
                <a:solidFill>
                  <a:srgbClr val="202122"/>
                </a:solidFill>
                <a:highlight>
                  <a:srgbClr val="FFFFFF"/>
                </a:highlight>
              </a:rPr>
              <a:t>Det finns fyra typer av granulocyter: </a:t>
            </a:r>
            <a:r>
              <a:rPr lang="sv" sz="1700">
                <a:solidFill>
                  <a:schemeClr val="hlink"/>
                </a:solidFill>
                <a:highlight>
                  <a:srgbClr val="FFFFFF"/>
                </a:highlight>
                <a:uFill>
                  <a:noFill/>
                </a:uFill>
                <a:hlinkClick r:id="rId7"/>
              </a:rPr>
              <a:t>neutrofila</a:t>
            </a:r>
            <a:r>
              <a:rPr lang="sv" sz="1700">
                <a:solidFill>
                  <a:srgbClr val="202122"/>
                </a:solidFill>
                <a:highlight>
                  <a:srgbClr val="FFFFFF"/>
                </a:highlight>
              </a:rPr>
              <a:t>, </a:t>
            </a:r>
            <a:r>
              <a:rPr lang="sv" sz="1700">
                <a:solidFill>
                  <a:schemeClr val="hlink"/>
                </a:solidFill>
                <a:highlight>
                  <a:srgbClr val="FFFFFF"/>
                </a:highlight>
                <a:uFill>
                  <a:noFill/>
                </a:uFill>
                <a:hlinkClick r:id="rId8"/>
              </a:rPr>
              <a:t>basofila</a:t>
            </a:r>
            <a:r>
              <a:rPr lang="sv" sz="1700">
                <a:solidFill>
                  <a:srgbClr val="202122"/>
                </a:solidFill>
                <a:highlight>
                  <a:srgbClr val="FFFFFF"/>
                </a:highlight>
              </a:rPr>
              <a:t> och </a:t>
            </a:r>
            <a:r>
              <a:rPr lang="sv" sz="1700">
                <a:solidFill>
                  <a:schemeClr val="hlink"/>
                </a:solidFill>
                <a:highlight>
                  <a:srgbClr val="FFFFFF"/>
                </a:highlight>
                <a:uFill>
                  <a:noFill/>
                </a:uFill>
                <a:hlinkClick r:id="rId9"/>
              </a:rPr>
              <a:t>eosinofila granulocyter</a:t>
            </a:r>
            <a:r>
              <a:rPr lang="sv" sz="1700">
                <a:solidFill>
                  <a:srgbClr val="202122"/>
                </a:solidFill>
                <a:highlight>
                  <a:srgbClr val="FFFFFF"/>
                </a:highlight>
              </a:rPr>
              <a:t> samt </a:t>
            </a:r>
            <a:r>
              <a:rPr lang="sv" sz="1700">
                <a:solidFill>
                  <a:schemeClr val="hlink"/>
                </a:solidFill>
                <a:highlight>
                  <a:srgbClr val="FFFFFF"/>
                </a:highlight>
                <a:uFill>
                  <a:noFill/>
                </a:uFill>
                <a:hlinkClick r:id="rId10"/>
              </a:rPr>
              <a:t>mastceller</a:t>
            </a:r>
            <a:r>
              <a:rPr lang="sv" sz="1700">
                <a:solidFill>
                  <a:srgbClr val="202122"/>
                </a:solidFill>
                <a:highlight>
                  <a:srgbClr val="FFFFFF"/>
                </a:highlight>
              </a:rPr>
              <a:t>.</a:t>
            </a:r>
            <a:r>
              <a:rPr baseline="30000" lang="sv" sz="1700">
                <a:solidFill>
                  <a:schemeClr val="hlink"/>
                </a:solidFill>
                <a:highlight>
                  <a:srgbClr val="FFFFFF"/>
                </a:highlight>
                <a:uFill>
                  <a:noFill/>
                </a:uFill>
                <a:hlinkClick r:id="rId11"/>
              </a:rPr>
              <a:t>[2]</a:t>
            </a:r>
            <a:r>
              <a:rPr lang="sv" sz="1700">
                <a:solidFill>
                  <a:srgbClr val="202122"/>
                </a:solidFill>
                <a:highlight>
                  <a:srgbClr val="FFFFFF"/>
                </a:highlight>
              </a:rPr>
              <a:t> De neutrofila är den vanligaste sorten (utgör normalt 60–70 % av de vita blodkropparna), som oskadliggör </a:t>
            </a:r>
            <a:r>
              <a:rPr lang="sv" sz="1700">
                <a:solidFill>
                  <a:schemeClr val="hlink"/>
                </a:solidFill>
                <a:highlight>
                  <a:srgbClr val="FFFFFF"/>
                </a:highlight>
                <a:uFill>
                  <a:noFill/>
                </a:uFill>
                <a:hlinkClick r:id="rId12"/>
              </a:rPr>
              <a:t>mikroorganismer</a:t>
            </a:r>
            <a:r>
              <a:rPr lang="sv" sz="1700">
                <a:solidFill>
                  <a:srgbClr val="202122"/>
                </a:solidFill>
                <a:highlight>
                  <a:srgbClr val="FFFFFF"/>
                </a:highlight>
              </a:rPr>
              <a:t> genom </a:t>
            </a:r>
            <a:r>
              <a:rPr lang="sv" sz="1700">
                <a:solidFill>
                  <a:schemeClr val="hlink"/>
                </a:solidFill>
                <a:highlight>
                  <a:srgbClr val="FFFFFF"/>
                </a:highlight>
                <a:uFill>
                  <a:noFill/>
                </a:uFill>
                <a:hlinkClick r:id="rId13"/>
              </a:rPr>
              <a:t>fagocytos</a:t>
            </a:r>
            <a:r>
              <a:rPr lang="sv" sz="1700">
                <a:solidFill>
                  <a:srgbClr val="202122"/>
                </a:solidFill>
                <a:highlight>
                  <a:srgbClr val="FFFFFF"/>
                </a:highlight>
              </a:rPr>
              <a:t>, de "äter upp" dem. Basofila granulocyter är mobila alarmceller som cirkulerar runt i blodet. Vid infektion frisläpper de flera inflammatoriska substanser som </a:t>
            </a:r>
            <a:r>
              <a:rPr lang="sv" sz="1700">
                <a:solidFill>
                  <a:schemeClr val="hlink"/>
                </a:solidFill>
                <a:highlight>
                  <a:srgbClr val="FFFFFF"/>
                </a:highlight>
                <a:uFill>
                  <a:noFill/>
                </a:uFill>
                <a:hlinkClick r:id="rId14"/>
              </a:rPr>
              <a:t>histamin</a:t>
            </a:r>
            <a:r>
              <a:rPr lang="sv" sz="1700">
                <a:solidFill>
                  <a:srgbClr val="202122"/>
                </a:solidFill>
                <a:highlight>
                  <a:srgbClr val="FFFFFF"/>
                </a:highlight>
              </a:rPr>
              <a:t>, </a:t>
            </a:r>
            <a:r>
              <a:rPr lang="sv" sz="1700">
                <a:solidFill>
                  <a:schemeClr val="hlink"/>
                </a:solidFill>
                <a:highlight>
                  <a:srgbClr val="FFFFFF"/>
                </a:highlight>
                <a:uFill>
                  <a:noFill/>
                </a:uFill>
                <a:hlinkClick r:id="rId15"/>
              </a:rPr>
              <a:t>interleukiner</a:t>
            </a:r>
            <a:r>
              <a:rPr lang="sv" sz="1700">
                <a:solidFill>
                  <a:srgbClr val="202122"/>
                </a:solidFill>
                <a:highlight>
                  <a:srgbClr val="FFFFFF"/>
                </a:highlight>
              </a:rPr>
              <a:t>, </a:t>
            </a:r>
            <a:r>
              <a:rPr lang="sv" sz="1700">
                <a:solidFill>
                  <a:schemeClr val="hlink"/>
                </a:solidFill>
                <a:highlight>
                  <a:srgbClr val="FFFFFF"/>
                </a:highlight>
                <a:uFill>
                  <a:noFill/>
                </a:uFill>
                <a:hlinkClick r:id="rId16"/>
              </a:rPr>
              <a:t>leukotriener</a:t>
            </a:r>
            <a:r>
              <a:rPr lang="sv" sz="1700">
                <a:solidFill>
                  <a:srgbClr val="202122"/>
                </a:solidFill>
                <a:highlight>
                  <a:srgbClr val="FFFFFF"/>
                </a:highlight>
              </a:rPr>
              <a:t>, </a:t>
            </a:r>
            <a:r>
              <a:rPr lang="sv" sz="1700">
                <a:solidFill>
                  <a:schemeClr val="hlink"/>
                </a:solidFill>
                <a:highlight>
                  <a:srgbClr val="FFFFFF"/>
                </a:highlight>
                <a:uFill>
                  <a:noFill/>
                </a:uFill>
                <a:hlinkClick r:id="rId17"/>
              </a:rPr>
              <a:t>prostaglandiner</a:t>
            </a:r>
            <a:r>
              <a:rPr lang="sv" sz="1700">
                <a:solidFill>
                  <a:srgbClr val="202122"/>
                </a:solidFill>
                <a:highlight>
                  <a:srgbClr val="FFFFFF"/>
                </a:highlight>
              </a:rPr>
              <a:t> och </a:t>
            </a:r>
            <a:r>
              <a:rPr lang="sv" sz="1700">
                <a:solidFill>
                  <a:schemeClr val="hlink"/>
                </a:solidFill>
                <a:highlight>
                  <a:srgbClr val="FFFFFF"/>
                </a:highlight>
                <a:uFill>
                  <a:noFill/>
                </a:uFill>
                <a:hlinkClick r:id="rId18"/>
              </a:rPr>
              <a:t>tromboxaner</a:t>
            </a:r>
            <a:r>
              <a:rPr lang="sv" sz="1700">
                <a:solidFill>
                  <a:srgbClr val="202122"/>
                </a:solidFill>
                <a:highlight>
                  <a:srgbClr val="FFFFFF"/>
                </a:highlight>
              </a:rPr>
              <a:t>. </a:t>
            </a:r>
            <a:endParaRPr sz="1700">
              <a:solidFill>
                <a:srgbClr val="202122"/>
              </a:solidFill>
              <a:highlight>
                <a:srgbClr val="FFFFFF"/>
              </a:highlight>
            </a:endParaRPr>
          </a:p>
          <a:p>
            <a:pPr indent="0" lvl="0" marL="0" rtl="0" algn="l">
              <a:spcBef>
                <a:spcPts val="1200"/>
              </a:spcBef>
              <a:spcAft>
                <a:spcPts val="1200"/>
              </a:spcAft>
              <a:buNone/>
            </a:pPr>
            <a:r>
              <a:t/>
            </a:r>
            <a:endParaRPr/>
          </a:p>
        </p:txBody>
      </p:sp>
      <p:sp>
        <p:nvSpPr>
          <p:cNvPr id="86" name="Google Shape;86;p17"/>
          <p:cNvSpPr txBox="1"/>
          <p:nvPr/>
        </p:nvSpPr>
        <p:spPr>
          <a:xfrm>
            <a:off x="5914500" y="1017725"/>
            <a:ext cx="3229500" cy="155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v" sz="1300">
                <a:solidFill>
                  <a:srgbClr val="202122"/>
                </a:solidFill>
                <a:highlight>
                  <a:srgbClr val="FFFFFF"/>
                </a:highlight>
              </a:rPr>
              <a:t>Makrofager</a:t>
            </a:r>
            <a:r>
              <a:rPr lang="sv" sz="1300">
                <a:solidFill>
                  <a:srgbClr val="202122"/>
                </a:solidFill>
                <a:highlight>
                  <a:srgbClr val="FFFFFF"/>
                </a:highlight>
              </a:rPr>
              <a:t> är en typ av cell som ingår i det </a:t>
            </a:r>
            <a:r>
              <a:rPr lang="sv" sz="1300">
                <a:solidFill>
                  <a:schemeClr val="accent5"/>
                </a:solidFill>
                <a:highlight>
                  <a:srgbClr val="FFFFFF"/>
                </a:highlight>
                <a:uFill>
                  <a:noFill/>
                </a:uFill>
                <a:hlinkClick r:id="rId19">
                  <a:extLst>
                    <a:ext uri="{A12FA001-AC4F-418D-AE19-62706E023703}">
                      <ahyp:hlinkClr val="tx"/>
                    </a:ext>
                  </a:extLst>
                </a:hlinkClick>
              </a:rPr>
              <a:t>ospecifika immunförsvaret</a:t>
            </a:r>
            <a:r>
              <a:rPr lang="sv" sz="1300">
                <a:solidFill>
                  <a:srgbClr val="202122"/>
                </a:solidFill>
                <a:highlight>
                  <a:srgbClr val="FFFFFF"/>
                </a:highlight>
              </a:rPr>
              <a:t>. Ordet betyder "storätare", och makrofager fungerar genom att äta upp främmande celler såsom </a:t>
            </a:r>
            <a:r>
              <a:rPr lang="sv" sz="1300">
                <a:solidFill>
                  <a:schemeClr val="accent5"/>
                </a:solidFill>
                <a:highlight>
                  <a:srgbClr val="FFFFFF"/>
                </a:highlight>
                <a:uFill>
                  <a:noFill/>
                </a:uFill>
                <a:hlinkClick r:id="rId20">
                  <a:extLst>
                    <a:ext uri="{A12FA001-AC4F-418D-AE19-62706E023703}">
                      <ahyp:hlinkClr val="tx"/>
                    </a:ext>
                  </a:extLst>
                </a:hlinkClick>
              </a:rPr>
              <a:t>bakterier</a:t>
            </a:r>
            <a:r>
              <a:rPr lang="sv" sz="1300">
                <a:solidFill>
                  <a:srgbClr val="202122"/>
                </a:solidFill>
                <a:highlight>
                  <a:srgbClr val="FFFFFF"/>
                </a:highlight>
              </a:rPr>
              <a:t>, en process som kallas för </a:t>
            </a:r>
            <a:r>
              <a:rPr lang="sv" sz="1300">
                <a:solidFill>
                  <a:schemeClr val="accent5"/>
                </a:solidFill>
                <a:highlight>
                  <a:srgbClr val="FFFFFF"/>
                </a:highlight>
                <a:uFill>
                  <a:noFill/>
                </a:uFill>
                <a:hlinkClick r:id="rId21">
                  <a:extLst>
                    <a:ext uri="{A12FA001-AC4F-418D-AE19-62706E023703}">
                      <ahyp:hlinkClr val="tx"/>
                    </a:ext>
                  </a:extLst>
                </a:hlinkClick>
              </a:rPr>
              <a:t>fagocytos</a:t>
            </a:r>
            <a:endParaRPr sz="1900">
              <a:solidFill>
                <a:schemeClr val="dk2"/>
              </a:solidFill>
            </a:endParaRPr>
          </a:p>
        </p:txBody>
      </p:sp>
      <p:sp>
        <p:nvSpPr>
          <p:cNvPr id="87" name="Google Shape;87;p17"/>
          <p:cNvSpPr txBox="1"/>
          <p:nvPr/>
        </p:nvSpPr>
        <p:spPr>
          <a:xfrm>
            <a:off x="5944175" y="2867375"/>
            <a:ext cx="3229500" cy="20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200">
                <a:solidFill>
                  <a:srgbClr val="202122"/>
                </a:solidFill>
                <a:highlight>
                  <a:srgbClr val="FFFFFF"/>
                </a:highlight>
              </a:rPr>
              <a:t>Lymfocyter</a:t>
            </a:r>
            <a:r>
              <a:rPr lang="sv" sz="1200">
                <a:solidFill>
                  <a:srgbClr val="202122"/>
                </a:solidFill>
                <a:highlight>
                  <a:srgbClr val="FFFFFF"/>
                </a:highlight>
              </a:rPr>
              <a:t> är en sorts </a:t>
            </a:r>
            <a:r>
              <a:rPr lang="sv" sz="1200">
                <a:solidFill>
                  <a:schemeClr val="hlink"/>
                </a:solidFill>
                <a:highlight>
                  <a:srgbClr val="FFFFFF"/>
                </a:highlight>
                <a:uFill>
                  <a:noFill/>
                </a:uFill>
                <a:hlinkClick r:id="rId22"/>
              </a:rPr>
              <a:t>vita blodkroppar</a:t>
            </a:r>
            <a:r>
              <a:rPr lang="sv" sz="1200">
                <a:solidFill>
                  <a:srgbClr val="202122"/>
                </a:solidFill>
                <a:highlight>
                  <a:srgbClr val="FFFFFF"/>
                </a:highlight>
              </a:rPr>
              <a:t> som utgör huvuddelen i det </a:t>
            </a:r>
            <a:r>
              <a:rPr lang="sv" sz="1200">
                <a:solidFill>
                  <a:schemeClr val="hlink"/>
                </a:solidFill>
                <a:highlight>
                  <a:srgbClr val="FFFFFF"/>
                </a:highlight>
                <a:uFill>
                  <a:noFill/>
                </a:uFill>
                <a:hlinkClick r:id="rId23"/>
              </a:rPr>
              <a:t>adaptiva </a:t>
            </a:r>
            <a:endParaRPr sz="1200">
              <a:solidFill>
                <a:srgbClr val="202122"/>
              </a:solidFill>
              <a:highlight>
                <a:srgbClr val="FFFFFF"/>
              </a:highlight>
            </a:endParaRPr>
          </a:p>
          <a:p>
            <a:pPr indent="0" lvl="0" marL="0" rtl="0" algn="l">
              <a:spcBef>
                <a:spcPts val="0"/>
              </a:spcBef>
              <a:spcAft>
                <a:spcPts val="0"/>
              </a:spcAft>
              <a:buNone/>
            </a:pPr>
            <a:r>
              <a:t/>
            </a:r>
            <a:endParaRPr sz="1200">
              <a:solidFill>
                <a:srgbClr val="202122"/>
              </a:solidFill>
              <a:highlight>
                <a:srgbClr val="FFFFFF"/>
              </a:highlight>
            </a:endParaRPr>
          </a:p>
          <a:p>
            <a:pPr indent="0" lvl="0" marL="0" rtl="0" algn="l">
              <a:spcBef>
                <a:spcPts val="0"/>
              </a:spcBef>
              <a:spcAft>
                <a:spcPts val="0"/>
              </a:spcAft>
              <a:buNone/>
            </a:pPr>
            <a:r>
              <a:rPr lang="sv" sz="1200">
                <a:solidFill>
                  <a:srgbClr val="202122"/>
                </a:solidFill>
                <a:highlight>
                  <a:srgbClr val="FFFFFF"/>
                </a:highlight>
              </a:rPr>
              <a:t>Lymfocyternas uppgift är att skydda kroppen mot </a:t>
            </a:r>
            <a:r>
              <a:rPr lang="sv" sz="1200">
                <a:solidFill>
                  <a:schemeClr val="hlink"/>
                </a:solidFill>
                <a:highlight>
                  <a:srgbClr val="FFFFFF"/>
                </a:highlight>
                <a:uFill>
                  <a:noFill/>
                </a:uFill>
                <a:hlinkClick r:id="rId24"/>
              </a:rPr>
              <a:t>bakterier</a:t>
            </a:r>
            <a:r>
              <a:rPr lang="sv" sz="1200">
                <a:solidFill>
                  <a:srgbClr val="202122"/>
                </a:solidFill>
                <a:highlight>
                  <a:srgbClr val="FFFFFF"/>
                </a:highlight>
              </a:rPr>
              <a:t> och gifter, vilket B-cellerna gör genom att bilda </a:t>
            </a:r>
            <a:r>
              <a:rPr lang="sv" sz="1200">
                <a:solidFill>
                  <a:schemeClr val="hlink"/>
                </a:solidFill>
                <a:highlight>
                  <a:srgbClr val="FFFFFF"/>
                </a:highlight>
                <a:uFill>
                  <a:noFill/>
                </a:uFill>
                <a:hlinkClick r:id="rId25"/>
              </a:rPr>
              <a:t>antikroppar</a:t>
            </a:r>
            <a:r>
              <a:rPr lang="sv" sz="1200">
                <a:solidFill>
                  <a:srgbClr val="202122"/>
                </a:solidFill>
                <a:highlight>
                  <a:srgbClr val="FFFFFF"/>
                </a:highlight>
              </a:rPr>
              <a:t>, och att skydda mot </a:t>
            </a:r>
            <a:r>
              <a:rPr lang="sv" sz="1200">
                <a:solidFill>
                  <a:schemeClr val="hlink"/>
                </a:solidFill>
                <a:highlight>
                  <a:srgbClr val="FFFFFF"/>
                </a:highlight>
                <a:uFill>
                  <a:noFill/>
                </a:uFill>
                <a:hlinkClick r:id="rId26"/>
              </a:rPr>
              <a:t>cancer</a:t>
            </a:r>
            <a:r>
              <a:rPr lang="sv" sz="1200">
                <a:solidFill>
                  <a:srgbClr val="202122"/>
                </a:solidFill>
                <a:highlight>
                  <a:srgbClr val="FFFFFF"/>
                </a:highlight>
              </a:rPr>
              <a:t> och </a:t>
            </a:r>
            <a:r>
              <a:rPr lang="sv" sz="1200">
                <a:solidFill>
                  <a:schemeClr val="hlink"/>
                </a:solidFill>
                <a:highlight>
                  <a:srgbClr val="FFFFFF"/>
                </a:highlight>
                <a:uFill>
                  <a:noFill/>
                </a:uFill>
                <a:hlinkClick r:id="rId27"/>
              </a:rPr>
              <a:t>virus</a:t>
            </a:r>
            <a:r>
              <a:rPr lang="sv" sz="1200">
                <a:solidFill>
                  <a:srgbClr val="202122"/>
                </a:solidFill>
                <a:highlight>
                  <a:srgbClr val="FFFFFF"/>
                </a:highlight>
              </a:rPr>
              <a:t>, vilket T-cellerna och NK-cellerna gör genom att angripa infekterade celler, och celler som ser onormala ut.</a:t>
            </a:r>
            <a:endParaRPr sz="1200">
              <a:solidFill>
                <a:srgbClr val="202122"/>
              </a:solidFill>
              <a:highlight>
                <a:srgbClr val="FFFFFF"/>
              </a:highlight>
            </a:endParaRPr>
          </a:p>
        </p:txBody>
      </p:sp>
      <p:sp>
        <p:nvSpPr>
          <p:cNvPr id="88" name="Google Shape;88;p17"/>
          <p:cNvSpPr txBox="1"/>
          <p:nvPr/>
        </p:nvSpPr>
        <p:spPr>
          <a:xfrm>
            <a:off x="354600" y="3388300"/>
            <a:ext cx="3687900" cy="14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200">
                <a:solidFill>
                  <a:srgbClr val="202122"/>
                </a:solidFill>
                <a:highlight>
                  <a:srgbClr val="FFFFFF"/>
                </a:highlight>
              </a:rPr>
              <a:t>Cytokiner</a:t>
            </a:r>
            <a:r>
              <a:rPr lang="sv" sz="1200">
                <a:solidFill>
                  <a:srgbClr val="202122"/>
                </a:solidFill>
                <a:highlight>
                  <a:srgbClr val="FFFFFF"/>
                </a:highlight>
              </a:rPr>
              <a:t> är en grupp </a:t>
            </a:r>
            <a:r>
              <a:rPr lang="sv" sz="1200">
                <a:solidFill>
                  <a:schemeClr val="hlink"/>
                </a:solidFill>
                <a:highlight>
                  <a:srgbClr val="FFFFFF"/>
                </a:highlight>
                <a:uFill>
                  <a:noFill/>
                </a:uFill>
                <a:hlinkClick r:id="rId28"/>
              </a:rPr>
              <a:t>proteiner</a:t>
            </a:r>
            <a:r>
              <a:rPr lang="sv" sz="1200">
                <a:solidFill>
                  <a:srgbClr val="202122"/>
                </a:solidFill>
                <a:highlight>
                  <a:srgbClr val="FFFFFF"/>
                </a:highlight>
              </a:rPr>
              <a:t> och </a:t>
            </a:r>
            <a:r>
              <a:rPr lang="sv" sz="1200">
                <a:solidFill>
                  <a:schemeClr val="hlink"/>
                </a:solidFill>
                <a:highlight>
                  <a:srgbClr val="FFFFFF"/>
                </a:highlight>
                <a:uFill>
                  <a:noFill/>
                </a:uFill>
                <a:hlinkClick r:id="rId29"/>
              </a:rPr>
              <a:t>peptider</a:t>
            </a:r>
            <a:r>
              <a:rPr lang="sv" sz="1200">
                <a:solidFill>
                  <a:srgbClr val="202122"/>
                </a:solidFill>
                <a:highlight>
                  <a:srgbClr val="FFFFFF"/>
                </a:highlight>
              </a:rPr>
              <a:t> vars funktion är att bära kemiska signaler. De fäster sig till specifika </a:t>
            </a:r>
            <a:r>
              <a:rPr lang="sv" sz="1200">
                <a:solidFill>
                  <a:schemeClr val="hlink"/>
                </a:solidFill>
                <a:highlight>
                  <a:srgbClr val="FFFFFF"/>
                </a:highlight>
                <a:uFill>
                  <a:noFill/>
                </a:uFill>
                <a:hlinkClick r:id="rId30"/>
              </a:rPr>
              <a:t>receptorer</a:t>
            </a:r>
            <a:r>
              <a:rPr lang="sv" sz="1200">
                <a:solidFill>
                  <a:srgbClr val="202122"/>
                </a:solidFill>
                <a:highlight>
                  <a:srgbClr val="FFFFFF"/>
                </a:highlight>
              </a:rPr>
              <a:t> på </a:t>
            </a:r>
            <a:r>
              <a:rPr lang="sv" sz="1200">
                <a:solidFill>
                  <a:schemeClr val="hlink"/>
                </a:solidFill>
                <a:highlight>
                  <a:srgbClr val="FFFFFF"/>
                </a:highlight>
                <a:uFill>
                  <a:noFill/>
                </a:uFill>
                <a:hlinkClick r:id="rId31"/>
              </a:rPr>
              <a:t>målcellerna</a:t>
            </a:r>
            <a:r>
              <a:rPr lang="sv" sz="1200">
                <a:solidFill>
                  <a:srgbClr val="202122"/>
                </a:solidFill>
                <a:highlight>
                  <a:srgbClr val="FFFFFF"/>
                </a:highlight>
              </a:rPr>
              <a:t> och tillverkas enbart när de behövs. De har många olika sorters målceller. Vissa cytokiner bidrar till </a:t>
            </a:r>
            <a:r>
              <a:rPr lang="sv" sz="1200">
                <a:solidFill>
                  <a:schemeClr val="hlink"/>
                </a:solidFill>
                <a:highlight>
                  <a:srgbClr val="FFFFFF"/>
                </a:highlight>
                <a:uFill>
                  <a:noFill/>
                </a:uFill>
                <a:hlinkClick r:id="rId32"/>
              </a:rPr>
              <a:t>immunsystemet</a:t>
            </a:r>
            <a:r>
              <a:rPr lang="sv" sz="1200">
                <a:solidFill>
                  <a:srgbClr val="202122"/>
                </a:solidFill>
                <a:highlight>
                  <a:srgbClr val="FFFFFF"/>
                </a:highlight>
              </a:rPr>
              <a:t>, och en del andra stimulerar bildandet av röda och vita </a:t>
            </a:r>
            <a:r>
              <a:rPr lang="sv" sz="1200">
                <a:solidFill>
                  <a:schemeClr val="hlink"/>
                </a:solidFill>
                <a:highlight>
                  <a:srgbClr val="FFFFFF"/>
                </a:highlight>
                <a:uFill>
                  <a:noFill/>
                </a:uFill>
                <a:hlinkClick r:id="rId33"/>
              </a:rPr>
              <a:t>blodkroppar</a:t>
            </a:r>
            <a:r>
              <a:rPr lang="sv" sz="1200">
                <a:solidFill>
                  <a:srgbClr val="202122"/>
                </a:solidFill>
                <a:highlight>
                  <a:srgbClr val="FFFFFF"/>
                </a:highlight>
              </a:rPr>
              <a:t>.</a:t>
            </a:r>
            <a:r>
              <a:rPr baseline="30000" lang="sv" sz="1500">
                <a:solidFill>
                  <a:schemeClr val="hlink"/>
                </a:solidFill>
                <a:highlight>
                  <a:srgbClr val="FFFFFF"/>
                </a:highlight>
                <a:uFill>
                  <a:noFill/>
                </a:uFill>
                <a:hlinkClick r:id="rId34"/>
              </a:rPr>
              <a:t>[1]</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Kost och påverkan på inflammation</a:t>
            </a:r>
            <a:endParaRPr/>
          </a:p>
        </p:txBody>
      </p:sp>
      <p:sp>
        <p:nvSpPr>
          <p:cNvPr id="94" name="Google Shape;94;p18"/>
          <p:cNvSpPr txBox="1"/>
          <p:nvPr>
            <p:ph idx="1" type="body"/>
          </p:nvPr>
        </p:nvSpPr>
        <p:spPr>
          <a:xfrm>
            <a:off x="311700" y="1152475"/>
            <a:ext cx="4469700" cy="3990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440"/>
              <a:buNone/>
            </a:pPr>
            <a:r>
              <a:rPr b="1" lang="sv" sz="820"/>
              <a:t>Veganer slåss för att deras kost är “anti inflammatorisk”</a:t>
            </a:r>
            <a:br>
              <a:rPr b="1" lang="sv" sz="820"/>
            </a:br>
            <a:r>
              <a:rPr b="1" lang="sv" sz="820"/>
              <a:t>Ketogänget slåss för att deras kost är “anti inflammatorisk”</a:t>
            </a:r>
            <a:br>
              <a:rPr b="1" lang="sv" sz="820"/>
            </a:br>
            <a:br>
              <a:rPr b="1" lang="sv" sz="820"/>
            </a:br>
            <a:r>
              <a:rPr b="1" lang="sv" sz="820"/>
              <a:t>När man tittar på studier så ser man inte någon skillnad på några makrofördelningar när vikten och kcal är matchat</a:t>
            </a:r>
            <a:endParaRPr b="1" sz="820"/>
          </a:p>
          <a:p>
            <a:pPr indent="0" lvl="0" marL="0" rtl="0" algn="l">
              <a:lnSpc>
                <a:spcPct val="105000"/>
              </a:lnSpc>
              <a:spcBef>
                <a:spcPts val="1200"/>
              </a:spcBef>
              <a:spcAft>
                <a:spcPts val="0"/>
              </a:spcAft>
              <a:buSzPts val="440"/>
              <a:buNone/>
            </a:pPr>
            <a:r>
              <a:rPr b="1" lang="sv" sz="820" u="sng">
                <a:solidFill>
                  <a:schemeClr val="hlink"/>
                </a:solidFill>
                <a:hlinkClick r:id="rId3"/>
              </a:rPr>
              <a:t>https://pmc.ncbi.nlm.nih.gov/articles/PMC7172033/pdf/nihms-1538755.pdf</a:t>
            </a:r>
            <a:br>
              <a:rPr b="1" lang="sv" sz="820"/>
            </a:br>
            <a:br>
              <a:rPr b="1" lang="sv" sz="820"/>
            </a:br>
            <a:r>
              <a:rPr b="1" lang="sv" sz="820"/>
              <a:t>En studie tittade på en proteinbaserad, kolhydratsbaserad, omättat fett-diet (mediterian dietbas) alla var “hälsosamma”. Vad man brukar säga med låg processad mat, innehöll fullkorn osv.</a:t>
            </a:r>
            <a:br>
              <a:rPr b="1" lang="sv" sz="820"/>
            </a:br>
            <a:br>
              <a:rPr b="1" lang="sv" sz="820"/>
            </a:br>
            <a:r>
              <a:rPr b="1" lang="sv" sz="820"/>
              <a:t>De såg att ALLA oförändrad till exakt samma mängd inflammatoriska markörer.</a:t>
            </a:r>
            <a:br>
              <a:rPr b="1" lang="sv" sz="820"/>
            </a:br>
            <a:br>
              <a:rPr b="1" lang="sv" sz="820"/>
            </a:br>
            <a:r>
              <a:rPr b="1" lang="sv" sz="820" u="sng">
                <a:solidFill>
                  <a:schemeClr val="hlink"/>
                </a:solidFill>
                <a:hlinkClick r:id="rId4"/>
              </a:rPr>
              <a:t>https://pubmed.ncbi.nlm.nih.gov/12949361/</a:t>
            </a:r>
            <a:br>
              <a:rPr b="1" lang="sv" sz="820">
                <a:solidFill>
                  <a:srgbClr val="4A86E8"/>
                </a:solidFill>
              </a:rPr>
            </a:br>
            <a:br>
              <a:rPr b="1" lang="sv" sz="820">
                <a:solidFill>
                  <a:srgbClr val="4A86E8"/>
                </a:solidFill>
              </a:rPr>
            </a:br>
            <a:r>
              <a:rPr b="1" lang="sv" sz="820"/>
              <a:t>En annan studie jämförde en ketogen diet mot en low fat diet och båda grupper förbättrade faktiskt sitt CRP (inflammation markör).. men vi vet att båda tappade lite vikt och vi vet att tappa vikt ALLTID förbättrar inflammation och hälsomarkörer i stort.</a:t>
            </a:r>
            <a:endParaRPr b="1" sz="820"/>
          </a:p>
          <a:p>
            <a:pPr indent="0" lvl="0" marL="0" rtl="0" algn="l">
              <a:lnSpc>
                <a:spcPct val="105000"/>
              </a:lnSpc>
              <a:spcBef>
                <a:spcPts val="1200"/>
              </a:spcBef>
              <a:spcAft>
                <a:spcPts val="0"/>
              </a:spcAft>
              <a:buSzPts val="440"/>
              <a:buNone/>
            </a:pPr>
            <a:r>
              <a:rPr b="1" lang="sv" sz="820" u="sng">
                <a:solidFill>
                  <a:schemeClr val="hlink"/>
                </a:solidFill>
                <a:hlinkClick r:id="rId5"/>
              </a:rPr>
              <a:t>https://pubmed.ncbi.nlm.nih.gov/12949361/</a:t>
            </a:r>
            <a:br>
              <a:rPr b="1" lang="sv" sz="820">
                <a:solidFill>
                  <a:srgbClr val="4A86E8"/>
                </a:solidFill>
              </a:rPr>
            </a:br>
            <a:br>
              <a:rPr b="1" lang="sv" sz="820"/>
            </a:br>
            <a:r>
              <a:rPr b="1" lang="sv" sz="820"/>
              <a:t>En studie jämförde veganska kost mot animalisk men matchade makros och kcal och kunde inte hitta någon positiv indikation åt någon av grupperna.</a:t>
            </a:r>
            <a:endParaRPr b="1" sz="820"/>
          </a:p>
          <a:p>
            <a:pPr indent="0" lvl="0" marL="0" rtl="0" algn="l">
              <a:lnSpc>
                <a:spcPct val="105000"/>
              </a:lnSpc>
              <a:spcBef>
                <a:spcPts val="1200"/>
              </a:spcBef>
              <a:spcAft>
                <a:spcPts val="1200"/>
              </a:spcAft>
              <a:buSzPts val="440"/>
              <a:buNone/>
            </a:pPr>
            <a:r>
              <a:rPr b="1" lang="sv" sz="820" u="sng">
                <a:solidFill>
                  <a:schemeClr val="accent5"/>
                </a:solidFill>
                <a:hlinkClick r:id="rId6">
                  <a:extLst>
                    <a:ext uri="{A12FA001-AC4F-418D-AE19-62706E023703}">
                      <ahyp:hlinkClr val="tx"/>
                    </a:ext>
                  </a:extLst>
                </a:hlinkClick>
              </a:rPr>
              <a:t>https://pubmed.ncbi.nlm.nih.gov/27765690/</a:t>
            </a:r>
            <a:br>
              <a:rPr b="1" lang="sv" sz="820"/>
            </a:br>
            <a:br>
              <a:rPr b="1" lang="sv" sz="820"/>
            </a:br>
            <a:r>
              <a:rPr b="1" lang="sv" sz="820"/>
              <a:t>ALLT VI ÄTER</a:t>
            </a:r>
            <a:br>
              <a:rPr b="1" lang="sv" sz="820"/>
            </a:br>
            <a:r>
              <a:rPr b="1" lang="sv" sz="820"/>
              <a:t>ALLT VI UTSÄTTER OSS FÖR </a:t>
            </a:r>
            <a:br>
              <a:rPr lang="sv" sz="820"/>
            </a:br>
            <a:endParaRPr sz="820"/>
          </a:p>
        </p:txBody>
      </p:sp>
      <p:pic>
        <p:nvPicPr>
          <p:cNvPr id="95" name="Google Shape;95;p18"/>
          <p:cNvPicPr preferRelativeResize="0"/>
          <p:nvPr/>
        </p:nvPicPr>
        <p:blipFill>
          <a:blip r:embed="rId7">
            <a:alphaModFix/>
          </a:blip>
          <a:stretch>
            <a:fillRect/>
          </a:stretch>
        </p:blipFill>
        <p:spPr>
          <a:xfrm>
            <a:off x="5542575" y="1170125"/>
            <a:ext cx="3289725" cy="1743075"/>
          </a:xfrm>
          <a:prstGeom prst="rect">
            <a:avLst/>
          </a:prstGeom>
          <a:noFill/>
          <a:ln>
            <a:noFill/>
          </a:ln>
        </p:spPr>
      </p:pic>
      <p:pic>
        <p:nvPicPr>
          <p:cNvPr id="96" name="Google Shape;96;p18"/>
          <p:cNvPicPr preferRelativeResize="0"/>
          <p:nvPr/>
        </p:nvPicPr>
        <p:blipFill>
          <a:blip r:embed="rId8">
            <a:alphaModFix/>
          </a:blip>
          <a:stretch>
            <a:fillRect/>
          </a:stretch>
        </p:blipFill>
        <p:spPr>
          <a:xfrm>
            <a:off x="5542575" y="2913200"/>
            <a:ext cx="3289725" cy="155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Fettsyror och inflammation</a:t>
            </a:r>
            <a:endParaRPr/>
          </a:p>
        </p:txBody>
      </p:sp>
      <p:sp>
        <p:nvSpPr>
          <p:cNvPr id="102" name="Google Shape;102;p19"/>
          <p:cNvSpPr txBox="1"/>
          <p:nvPr>
            <p:ph idx="1" type="body"/>
          </p:nvPr>
        </p:nvSpPr>
        <p:spPr>
          <a:xfrm>
            <a:off x="0" y="1152475"/>
            <a:ext cx="4572000" cy="39909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sv" sz="3050"/>
              <a:t>Fleromättade</a:t>
            </a:r>
            <a:br>
              <a:rPr lang="sv" sz="3050"/>
            </a:br>
            <a:r>
              <a:rPr lang="sv" sz="3050"/>
              <a:t>Mättade </a:t>
            </a:r>
            <a:br>
              <a:rPr lang="sv" sz="3050"/>
            </a:br>
            <a:r>
              <a:rPr lang="sv" sz="3050"/>
              <a:t>Omega 3 och omega 6</a:t>
            </a:r>
            <a:br>
              <a:rPr lang="sv" sz="3050"/>
            </a:br>
            <a:br>
              <a:rPr lang="sv" sz="3050"/>
            </a:br>
            <a:r>
              <a:rPr lang="sv" sz="3050"/>
              <a:t>Det finns lite data på att mättat fett kan hitta lite ökade inflammationsmarkörer och att man kan förbättra dessa när man byter till omättade fettkällor men dessa studier har inte tagit hänsyn till kcal eller vikt och kan därför inte dras för stora slutsatser kring.</a:t>
            </a:r>
            <a:endParaRPr sz="3050"/>
          </a:p>
          <a:p>
            <a:pPr indent="0" lvl="0" marL="0" rtl="0" algn="l">
              <a:spcBef>
                <a:spcPts val="1200"/>
              </a:spcBef>
              <a:spcAft>
                <a:spcPts val="0"/>
              </a:spcAft>
              <a:buNone/>
            </a:pPr>
            <a:r>
              <a:rPr lang="sv" sz="3050"/>
              <a:t>Omega-3 är i många studier neutralt eller till och med förbättrande och antiinflammatoriskt!</a:t>
            </a:r>
            <a:br>
              <a:rPr lang="sv" sz="3050"/>
            </a:br>
            <a:br>
              <a:rPr lang="sv" sz="3050"/>
            </a:br>
            <a:r>
              <a:rPr lang="sv" sz="3050">
                <a:solidFill>
                  <a:srgbClr val="333333"/>
                </a:solidFill>
                <a:highlight>
                  <a:srgbClr val="F9F9F9"/>
                </a:highlight>
              </a:rPr>
              <a:t>En del av fettsyrorna i omega-6-gruppen är förstadier till eikosanoider som bland annat är involverade i kroppens inflammatoriska processer. Tidigare förknippades därför omega-6-fettsyror med inflammation.</a:t>
            </a:r>
            <a:endParaRPr sz="3050">
              <a:solidFill>
                <a:srgbClr val="333333"/>
              </a:solidFill>
              <a:highlight>
                <a:srgbClr val="F9F9F9"/>
              </a:highlight>
            </a:endParaRPr>
          </a:p>
          <a:p>
            <a:pPr indent="0" lvl="0" marL="0" rtl="0" algn="l">
              <a:lnSpc>
                <a:spcPct val="163636"/>
              </a:lnSpc>
              <a:spcBef>
                <a:spcPts val="1200"/>
              </a:spcBef>
              <a:spcAft>
                <a:spcPts val="1400"/>
              </a:spcAft>
              <a:buNone/>
            </a:pPr>
            <a:r>
              <a:rPr lang="sv" sz="3050">
                <a:solidFill>
                  <a:srgbClr val="333333"/>
                </a:solidFill>
                <a:highlight>
                  <a:srgbClr val="F9F9F9"/>
                </a:highlight>
              </a:rPr>
              <a:t>Forskning tyder inte på att omega-6-fett ökar risken för inflammatoriska sjukdomar. I studier där man tittat på människors intag av olika mängder omega 6-fett ser man generellt inget samband mellan intaget av omega-6 och markörer för inflammation inom de nivåer som man brukar äta </a:t>
            </a:r>
            <a:r>
              <a:rPr lang="sv" sz="3050">
                <a:solidFill>
                  <a:srgbClr val="4A86E8"/>
                </a:solidFill>
                <a:highlight>
                  <a:srgbClr val="F9F9F9"/>
                </a:highlight>
              </a:rPr>
              <a:t>(Johnson 2012, Su 2017, Poli 2023). </a:t>
            </a:r>
            <a:r>
              <a:rPr lang="sv" sz="3050">
                <a:solidFill>
                  <a:srgbClr val="333333"/>
                </a:solidFill>
                <a:highlight>
                  <a:srgbClr val="F9F9F9"/>
                </a:highlight>
              </a:rPr>
              <a:t>Det är fortfarande inte helt klarlagt hur olika fettsyror inom klasserna omega-3 och omega-6 fungerar tillsammans vid inflammation.  </a:t>
            </a:r>
            <a:endParaRPr/>
          </a:p>
        </p:txBody>
      </p:sp>
      <p:pic>
        <p:nvPicPr>
          <p:cNvPr id="103" name="Google Shape;103;p19"/>
          <p:cNvPicPr preferRelativeResize="0"/>
          <p:nvPr/>
        </p:nvPicPr>
        <p:blipFill>
          <a:blip r:embed="rId3">
            <a:alphaModFix/>
          </a:blip>
          <a:stretch>
            <a:fillRect/>
          </a:stretch>
        </p:blipFill>
        <p:spPr>
          <a:xfrm>
            <a:off x="5180450" y="0"/>
            <a:ext cx="3862876" cy="2012201"/>
          </a:xfrm>
          <a:prstGeom prst="rect">
            <a:avLst/>
          </a:prstGeom>
          <a:noFill/>
          <a:ln>
            <a:noFill/>
          </a:ln>
        </p:spPr>
      </p:pic>
      <p:sp>
        <p:nvSpPr>
          <p:cNvPr id="104" name="Google Shape;104;p19"/>
          <p:cNvSpPr txBox="1"/>
          <p:nvPr/>
        </p:nvSpPr>
        <p:spPr>
          <a:xfrm>
            <a:off x="5153488" y="2012200"/>
            <a:ext cx="3916800" cy="3131100"/>
          </a:xfrm>
          <a:prstGeom prst="rect">
            <a:avLst/>
          </a:prstGeom>
          <a:noFill/>
          <a:ln>
            <a:noFill/>
          </a:ln>
        </p:spPr>
        <p:txBody>
          <a:bodyPr anchorCtr="0" anchor="t" bIns="91425" lIns="91425" spcFirstLastPara="1" rIns="91425" wrap="square" tIns="91425">
            <a:noAutofit/>
          </a:bodyPr>
          <a:lstStyle/>
          <a:p>
            <a:pPr indent="0" lvl="0" marL="0" rtl="0" algn="l">
              <a:lnSpc>
                <a:spcPct val="132352"/>
              </a:lnSpc>
              <a:spcBef>
                <a:spcPts val="1700"/>
              </a:spcBef>
              <a:spcAft>
                <a:spcPts val="0"/>
              </a:spcAft>
              <a:buClr>
                <a:schemeClr val="dk1"/>
              </a:buClr>
              <a:buSzPts val="1100"/>
              <a:buFont typeface="Arial"/>
              <a:buNone/>
            </a:pPr>
            <a:r>
              <a:rPr b="1" lang="sv" sz="900">
                <a:solidFill>
                  <a:srgbClr val="333333"/>
                </a:solidFill>
                <a:highlight>
                  <a:srgbClr val="F9F9F9"/>
                </a:highlight>
              </a:rPr>
              <a:t>Var finns fleromättat fett?</a:t>
            </a:r>
            <a:endParaRPr b="1" sz="900">
              <a:solidFill>
                <a:srgbClr val="333333"/>
              </a:solidFill>
              <a:highlight>
                <a:srgbClr val="F9F9F9"/>
              </a:highlight>
            </a:endParaRPr>
          </a:p>
          <a:p>
            <a:pPr indent="0" lvl="0" marL="0" rtl="0" algn="l">
              <a:lnSpc>
                <a:spcPct val="163636"/>
              </a:lnSpc>
              <a:spcBef>
                <a:spcPts val="300"/>
              </a:spcBef>
              <a:spcAft>
                <a:spcPts val="0"/>
              </a:spcAft>
              <a:buClr>
                <a:schemeClr val="dk1"/>
              </a:buClr>
              <a:buSzPts val="1100"/>
              <a:buFont typeface="Arial"/>
              <a:buNone/>
            </a:pPr>
            <a:r>
              <a:rPr lang="sv" sz="750">
                <a:solidFill>
                  <a:srgbClr val="333333"/>
                </a:solidFill>
                <a:highlight>
                  <a:srgbClr val="F9F9F9"/>
                </a:highlight>
              </a:rPr>
              <a:t>Omega-3-fett finns till exempel i:</a:t>
            </a:r>
            <a:endParaRPr sz="750">
              <a:solidFill>
                <a:srgbClr val="333333"/>
              </a:solidFill>
              <a:highlight>
                <a:srgbClr val="F9F9F9"/>
              </a:highlight>
            </a:endParaRPr>
          </a:p>
          <a:p>
            <a:pPr indent="-276225" lvl="0" marL="457200" rtl="0" algn="l">
              <a:lnSpc>
                <a:spcPct val="163636"/>
              </a:lnSpc>
              <a:spcBef>
                <a:spcPts val="1900"/>
              </a:spcBef>
              <a:spcAft>
                <a:spcPts val="0"/>
              </a:spcAft>
              <a:buClr>
                <a:srgbClr val="333333"/>
              </a:buClr>
              <a:buSzPts val="750"/>
              <a:buChar char="●"/>
            </a:pPr>
            <a:r>
              <a:rPr lang="sv" sz="750">
                <a:solidFill>
                  <a:srgbClr val="333333"/>
                </a:solidFill>
                <a:highlight>
                  <a:srgbClr val="F9F9F9"/>
                </a:highlight>
              </a:rPr>
              <a:t>fet fisk som lax, makrill, sill och sardiner (innehåller EPA och DHA)</a:t>
            </a:r>
            <a:endParaRPr sz="750">
              <a:solidFill>
                <a:srgbClr val="333333"/>
              </a:solidFill>
              <a:highlight>
                <a:srgbClr val="F9F9F9"/>
              </a:highlight>
            </a:endParaRPr>
          </a:p>
          <a:p>
            <a:pPr indent="-276225" lvl="0" marL="457200" rtl="0" algn="l">
              <a:lnSpc>
                <a:spcPct val="163636"/>
              </a:lnSpc>
              <a:spcBef>
                <a:spcPts val="0"/>
              </a:spcBef>
              <a:spcAft>
                <a:spcPts val="0"/>
              </a:spcAft>
              <a:buClr>
                <a:srgbClr val="333333"/>
              </a:buClr>
              <a:buSzPts val="750"/>
              <a:buChar char="●"/>
            </a:pPr>
            <a:r>
              <a:rPr lang="sv" sz="750">
                <a:solidFill>
                  <a:srgbClr val="333333"/>
                </a:solidFill>
                <a:highlight>
                  <a:srgbClr val="F9F9F9"/>
                </a:highlight>
              </a:rPr>
              <a:t>vissa alger (innehåller EPA och DHA)</a:t>
            </a:r>
            <a:endParaRPr sz="750">
              <a:solidFill>
                <a:srgbClr val="333333"/>
              </a:solidFill>
              <a:highlight>
                <a:srgbClr val="F9F9F9"/>
              </a:highlight>
            </a:endParaRPr>
          </a:p>
          <a:p>
            <a:pPr indent="-276225" lvl="0" marL="457200" rtl="0" algn="l">
              <a:lnSpc>
                <a:spcPct val="163636"/>
              </a:lnSpc>
              <a:spcBef>
                <a:spcPts val="0"/>
              </a:spcBef>
              <a:spcAft>
                <a:spcPts val="0"/>
              </a:spcAft>
              <a:buClr>
                <a:srgbClr val="333333"/>
              </a:buClr>
              <a:buSzPts val="750"/>
              <a:buChar char="●"/>
            </a:pPr>
            <a:r>
              <a:rPr lang="sv" sz="750">
                <a:solidFill>
                  <a:srgbClr val="333333"/>
                </a:solidFill>
                <a:highlight>
                  <a:srgbClr val="F9F9F9"/>
                </a:highlight>
              </a:rPr>
              <a:t>rapsolja och matfetter gjorda på rapsolja</a:t>
            </a:r>
            <a:endParaRPr sz="750">
              <a:solidFill>
                <a:srgbClr val="333333"/>
              </a:solidFill>
              <a:highlight>
                <a:srgbClr val="F9F9F9"/>
              </a:highlight>
            </a:endParaRPr>
          </a:p>
          <a:p>
            <a:pPr indent="-276225" lvl="0" marL="457200" rtl="0" algn="l">
              <a:lnSpc>
                <a:spcPct val="163636"/>
              </a:lnSpc>
              <a:spcBef>
                <a:spcPts val="0"/>
              </a:spcBef>
              <a:spcAft>
                <a:spcPts val="0"/>
              </a:spcAft>
              <a:buClr>
                <a:srgbClr val="333333"/>
              </a:buClr>
              <a:buSzPts val="750"/>
              <a:buChar char="●"/>
            </a:pPr>
            <a:r>
              <a:rPr lang="sv" sz="750">
                <a:solidFill>
                  <a:srgbClr val="333333"/>
                </a:solidFill>
                <a:highlight>
                  <a:srgbClr val="F9F9F9"/>
                </a:highlight>
              </a:rPr>
              <a:t>valnötter.</a:t>
            </a:r>
            <a:endParaRPr sz="750">
              <a:solidFill>
                <a:srgbClr val="333333"/>
              </a:solidFill>
              <a:highlight>
                <a:srgbClr val="F9F9F9"/>
              </a:highlight>
            </a:endParaRPr>
          </a:p>
          <a:p>
            <a:pPr indent="0" lvl="0" marL="0" rtl="0" algn="l">
              <a:lnSpc>
                <a:spcPct val="163636"/>
              </a:lnSpc>
              <a:spcBef>
                <a:spcPts val="1900"/>
              </a:spcBef>
              <a:spcAft>
                <a:spcPts val="0"/>
              </a:spcAft>
              <a:buClr>
                <a:schemeClr val="dk1"/>
              </a:buClr>
              <a:buSzPts val="1100"/>
              <a:buFont typeface="Arial"/>
              <a:buNone/>
            </a:pPr>
            <a:r>
              <a:rPr lang="sv" sz="750">
                <a:solidFill>
                  <a:srgbClr val="333333"/>
                </a:solidFill>
                <a:highlight>
                  <a:srgbClr val="F9F9F9"/>
                </a:highlight>
              </a:rPr>
              <a:t>Omega-6-fett finns till exempel i:</a:t>
            </a:r>
            <a:endParaRPr sz="750">
              <a:solidFill>
                <a:srgbClr val="333333"/>
              </a:solidFill>
              <a:highlight>
                <a:srgbClr val="F9F9F9"/>
              </a:highlight>
            </a:endParaRPr>
          </a:p>
          <a:p>
            <a:pPr indent="-276225" lvl="0" marL="457200" rtl="0" algn="l">
              <a:lnSpc>
                <a:spcPct val="163636"/>
              </a:lnSpc>
              <a:spcBef>
                <a:spcPts val="1900"/>
              </a:spcBef>
              <a:spcAft>
                <a:spcPts val="0"/>
              </a:spcAft>
              <a:buClr>
                <a:srgbClr val="333333"/>
              </a:buClr>
              <a:buSzPts val="750"/>
              <a:buChar char="●"/>
            </a:pPr>
            <a:r>
              <a:rPr lang="sv" sz="750">
                <a:solidFill>
                  <a:srgbClr val="333333"/>
                </a:solidFill>
                <a:highlight>
                  <a:srgbClr val="F9F9F9"/>
                </a:highlight>
              </a:rPr>
              <a:t>majsolja</a:t>
            </a:r>
            <a:endParaRPr sz="750">
              <a:solidFill>
                <a:srgbClr val="333333"/>
              </a:solidFill>
              <a:highlight>
                <a:srgbClr val="F9F9F9"/>
              </a:highlight>
            </a:endParaRPr>
          </a:p>
          <a:p>
            <a:pPr indent="-276225" lvl="0" marL="457200" rtl="0" algn="l">
              <a:lnSpc>
                <a:spcPct val="163636"/>
              </a:lnSpc>
              <a:spcBef>
                <a:spcPts val="0"/>
              </a:spcBef>
              <a:spcAft>
                <a:spcPts val="0"/>
              </a:spcAft>
              <a:buClr>
                <a:srgbClr val="333333"/>
              </a:buClr>
              <a:buSzPts val="750"/>
              <a:buChar char="●"/>
            </a:pPr>
            <a:r>
              <a:rPr lang="sv" sz="750">
                <a:solidFill>
                  <a:srgbClr val="333333"/>
                </a:solidFill>
                <a:highlight>
                  <a:srgbClr val="F9F9F9"/>
                </a:highlight>
              </a:rPr>
              <a:t>solrosolja, sojaolja</a:t>
            </a:r>
            <a:endParaRPr sz="750">
              <a:solidFill>
                <a:srgbClr val="333333"/>
              </a:solidFill>
              <a:highlight>
                <a:srgbClr val="F9F9F9"/>
              </a:highlight>
            </a:endParaRPr>
          </a:p>
          <a:p>
            <a:pPr indent="-276225" lvl="0" marL="457200" rtl="0" algn="l">
              <a:lnSpc>
                <a:spcPct val="163636"/>
              </a:lnSpc>
              <a:spcBef>
                <a:spcPts val="0"/>
              </a:spcBef>
              <a:spcAft>
                <a:spcPts val="0"/>
              </a:spcAft>
              <a:buClr>
                <a:srgbClr val="333333"/>
              </a:buClr>
              <a:buSzPts val="750"/>
              <a:buChar char="●"/>
            </a:pPr>
            <a:r>
              <a:rPr lang="sv" sz="750">
                <a:solidFill>
                  <a:srgbClr val="333333"/>
                </a:solidFill>
                <a:highlight>
                  <a:srgbClr val="F9F9F9"/>
                </a:highlight>
              </a:rPr>
              <a:t>sesamfrö och sesamfröolja</a:t>
            </a:r>
            <a:endParaRPr sz="750">
              <a:solidFill>
                <a:srgbClr val="333333"/>
              </a:solidFill>
              <a:highlight>
                <a:srgbClr val="F9F9F9"/>
              </a:highlight>
            </a:endParaRPr>
          </a:p>
          <a:p>
            <a:pPr indent="-276225" lvl="0" marL="457200" rtl="0" algn="l">
              <a:lnSpc>
                <a:spcPct val="163636"/>
              </a:lnSpc>
              <a:spcBef>
                <a:spcPts val="0"/>
              </a:spcBef>
              <a:spcAft>
                <a:spcPts val="0"/>
              </a:spcAft>
              <a:buClr>
                <a:srgbClr val="333333"/>
              </a:buClr>
              <a:buSzPts val="750"/>
              <a:buChar char="●"/>
            </a:pPr>
            <a:r>
              <a:rPr lang="sv" sz="750">
                <a:solidFill>
                  <a:srgbClr val="333333"/>
                </a:solidFill>
                <a:highlight>
                  <a:srgbClr val="F9F9F9"/>
                </a:highlight>
              </a:rPr>
              <a:t>rapsolja.</a:t>
            </a:r>
            <a:endParaRPr sz="75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Myter om Inflammation</a:t>
            </a:r>
            <a:endParaRPr/>
          </a:p>
        </p:txBody>
      </p:sp>
      <p:sp>
        <p:nvSpPr>
          <p:cNvPr id="110" name="Google Shape;110;p20"/>
          <p:cNvSpPr txBox="1"/>
          <p:nvPr>
            <p:ph idx="1" type="body"/>
          </p:nvPr>
        </p:nvSpPr>
        <p:spPr>
          <a:xfrm>
            <a:off x="311700" y="1152475"/>
            <a:ext cx="44697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sv"/>
              <a:t>“SOCKER ORSAKAR INFLAMMATION”- NEJ!!</a:t>
            </a:r>
            <a:endParaRPr/>
          </a:p>
          <a:p>
            <a:pPr indent="0" lvl="0" marL="0" rtl="0" algn="l">
              <a:spcBef>
                <a:spcPts val="1200"/>
              </a:spcBef>
              <a:spcAft>
                <a:spcPts val="1200"/>
              </a:spcAft>
              <a:buNone/>
            </a:pPr>
            <a:r>
              <a:rPr lang="sv"/>
              <a:t>Personer med hög halt av socker i dieten tenderar till att ha högre markörer av inflammation, inte pga av socker utan för att de konsumerar mer kcal och adderar generellt kroppsfett. Kroppsfett i sig producerar </a:t>
            </a:r>
            <a:r>
              <a:rPr b="1" lang="sv" sz="1485">
                <a:solidFill>
                  <a:srgbClr val="202122"/>
                </a:solidFill>
                <a:highlight>
                  <a:srgbClr val="FFFFFF"/>
                </a:highlight>
              </a:rPr>
              <a:t>adipocytokines</a:t>
            </a:r>
            <a:r>
              <a:rPr lang="sv"/>
              <a:t> vilket är kopplat direkt till låg gradig långvarig inflammation. </a:t>
            </a:r>
            <a:r>
              <a:rPr lang="sv" sz="1100" u="sng">
                <a:solidFill>
                  <a:schemeClr val="hlink"/>
                </a:solidFill>
                <a:highlight>
                  <a:srgbClr val="F1F4FD"/>
                </a:highlight>
                <a:hlinkClick r:id="rId3"/>
              </a:rPr>
              <a:t>doi</a:t>
            </a:r>
            <a:r>
              <a:rPr lang="sv" sz="1100">
                <a:solidFill>
                  <a:srgbClr val="202122"/>
                </a:solidFill>
                <a:highlight>
                  <a:srgbClr val="F1F4FD"/>
                </a:highlight>
              </a:rPr>
              <a:t>:</a:t>
            </a:r>
            <a:r>
              <a:rPr lang="sv" sz="1100">
                <a:solidFill>
                  <a:schemeClr val="hlink"/>
                </a:solidFill>
                <a:highlight>
                  <a:srgbClr val="F1F4FD"/>
                </a:highlight>
                <a:uFill>
                  <a:noFill/>
                </a:uFill>
                <a:hlinkClick r:id="rId4"/>
              </a:rPr>
              <a:t>10.1002/prca.201100052</a:t>
            </a:r>
            <a:r>
              <a:rPr lang="sv" sz="1100">
                <a:solidFill>
                  <a:srgbClr val="202122"/>
                </a:solidFill>
                <a:highlight>
                  <a:srgbClr val="F1F4FD"/>
                </a:highlight>
              </a:rPr>
              <a:t>. </a:t>
            </a:r>
            <a:r>
              <a:rPr lang="sv" sz="1100">
                <a:solidFill>
                  <a:schemeClr val="hlink"/>
                </a:solidFill>
                <a:highlight>
                  <a:srgbClr val="F1F4FD"/>
                </a:highlight>
                <a:uFill>
                  <a:noFill/>
                </a:uFill>
                <a:hlinkClick r:id="rId5"/>
              </a:rPr>
              <a:t>PMID</a:t>
            </a:r>
            <a:r>
              <a:rPr lang="sv" sz="1100">
                <a:solidFill>
                  <a:srgbClr val="202122"/>
                </a:solidFill>
                <a:highlight>
                  <a:srgbClr val="F1F4FD"/>
                </a:highlight>
              </a:rPr>
              <a:t> </a:t>
            </a:r>
            <a:r>
              <a:rPr lang="sv" sz="1100">
                <a:solidFill>
                  <a:schemeClr val="hlink"/>
                </a:solidFill>
                <a:highlight>
                  <a:srgbClr val="F1F4FD"/>
                </a:highlight>
                <a:uFill>
                  <a:noFill/>
                </a:uFill>
                <a:hlinkClick r:id="rId6"/>
              </a:rPr>
              <a:t>22213627</a:t>
            </a:r>
            <a:r>
              <a:rPr lang="sv" sz="1100">
                <a:solidFill>
                  <a:srgbClr val="202122"/>
                </a:solidFill>
                <a:highlight>
                  <a:srgbClr val="F1F4FD"/>
                </a:highlight>
              </a:rPr>
              <a:t>. </a:t>
            </a:r>
            <a:r>
              <a:rPr lang="sv" sz="1100">
                <a:solidFill>
                  <a:schemeClr val="hlink"/>
                </a:solidFill>
                <a:highlight>
                  <a:srgbClr val="F1F4FD"/>
                </a:highlight>
                <a:uFill>
                  <a:noFill/>
                </a:uFill>
                <a:hlinkClick r:id="rId7"/>
              </a:rPr>
              <a:t>S2CID</a:t>
            </a:r>
            <a:r>
              <a:rPr lang="sv" sz="1100">
                <a:solidFill>
                  <a:srgbClr val="202122"/>
                </a:solidFill>
                <a:highlight>
                  <a:srgbClr val="F1F4FD"/>
                </a:highlight>
              </a:rPr>
              <a:t> </a:t>
            </a:r>
            <a:r>
              <a:rPr lang="sv" sz="1100">
                <a:solidFill>
                  <a:schemeClr val="hlink"/>
                </a:solidFill>
                <a:highlight>
                  <a:srgbClr val="F1F4FD"/>
                </a:highlight>
                <a:uFill>
                  <a:noFill/>
                </a:uFill>
                <a:hlinkClick r:id="rId8"/>
              </a:rPr>
              <a:t>19427071</a:t>
            </a:r>
            <a:r>
              <a:rPr lang="sv" sz="1100">
                <a:solidFill>
                  <a:srgbClr val="202122"/>
                </a:solidFill>
                <a:highlight>
                  <a:srgbClr val="F1F4FD"/>
                </a:highlight>
              </a:rPr>
              <a:t>.</a:t>
            </a:r>
            <a:br>
              <a:rPr lang="sv"/>
            </a:br>
            <a:br>
              <a:rPr lang="sv"/>
            </a:br>
            <a:r>
              <a:rPr lang="sv"/>
              <a:t>När man kontrollerar för kcal så ser man absolut inte någon skillnad.</a:t>
            </a:r>
            <a:br>
              <a:rPr lang="sv"/>
            </a:br>
            <a:r>
              <a:rPr lang="sv">
                <a:solidFill>
                  <a:srgbClr val="4A86E8"/>
                </a:solidFill>
              </a:rPr>
              <a:t>https://ajcn.nutrition.org/article/S0002-9165(23)29576-3/fulltext</a:t>
            </a:r>
            <a:br>
              <a:rPr lang="sv"/>
            </a:br>
            <a:br>
              <a:rPr lang="sv"/>
            </a:br>
            <a:r>
              <a:rPr lang="sv"/>
              <a:t>Inflammation är inte en “precurser” till skador, inflammation är en respons på skador. Så att ha ökad mängd SYSTEMISK-inflammation innebär inte att du skadar dig mer </a:t>
            </a:r>
            <a:endParaRPr>
              <a:solidFill>
                <a:srgbClr val="4A86E8"/>
              </a:solidFill>
            </a:endParaRPr>
          </a:p>
        </p:txBody>
      </p:sp>
      <p:pic>
        <p:nvPicPr>
          <p:cNvPr id="111" name="Google Shape;111;p20"/>
          <p:cNvPicPr preferRelativeResize="0"/>
          <p:nvPr/>
        </p:nvPicPr>
        <p:blipFill>
          <a:blip r:embed="rId9">
            <a:alphaModFix/>
          </a:blip>
          <a:stretch>
            <a:fillRect/>
          </a:stretch>
        </p:blipFill>
        <p:spPr>
          <a:xfrm>
            <a:off x="5542575" y="1343550"/>
            <a:ext cx="3022525" cy="2754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Fysisk aktivitet och Inflammation</a:t>
            </a:r>
            <a:endParaRPr/>
          </a:p>
        </p:txBody>
      </p:sp>
      <p:sp>
        <p:nvSpPr>
          <p:cNvPr id="117" name="Google Shape;117;p21"/>
          <p:cNvSpPr txBox="1"/>
          <p:nvPr>
            <p:ph idx="1" type="body"/>
          </p:nvPr>
        </p:nvSpPr>
        <p:spPr>
          <a:xfrm>
            <a:off x="311700" y="1152475"/>
            <a:ext cx="4861200" cy="3902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1200"/>
              </a:spcAft>
              <a:buNone/>
            </a:pPr>
            <a:r>
              <a:rPr lang="sv"/>
              <a:t>1. Mikroskador i muskelceller</a:t>
            </a:r>
            <a:br>
              <a:rPr lang="sv"/>
            </a:br>
            <a:r>
              <a:rPr lang="sv"/>
              <a:t>När muskelfibrer utsätts för högbelastning särkilt en hög sådan uppstår något som vi kallar “Muskelskada”. Små revor och mikroskador i cellmembranet i både sarkoplatiskt och kontraktila protein som myosin och aktin.</a:t>
            </a:r>
            <a:br>
              <a:rPr lang="sv"/>
            </a:br>
            <a:br>
              <a:rPr lang="sv"/>
            </a:br>
            <a:r>
              <a:rPr lang="sv"/>
              <a:t>2. Frisättning av inflammatoriska signalmolekyler</a:t>
            </a:r>
            <a:br>
              <a:rPr lang="sv"/>
            </a:br>
            <a:r>
              <a:rPr lang="sv"/>
              <a:t>Muskelskadan aktiverar då immunsystemet och triggar frisättning av </a:t>
            </a:r>
            <a:br>
              <a:rPr lang="sv"/>
            </a:br>
            <a:r>
              <a:rPr lang="sv"/>
              <a:t>* Cytokiner tex IL-6 som skickar signal om att de är en skada och rekryterar immunceller </a:t>
            </a:r>
            <a:br>
              <a:rPr lang="sv"/>
            </a:br>
            <a:r>
              <a:rPr lang="sv"/>
              <a:t>*prostaglandiner som ökar blodflöde och skapar svullnad och rodnad.</a:t>
            </a:r>
            <a:br>
              <a:rPr lang="sv"/>
            </a:br>
            <a:r>
              <a:rPr lang="sv"/>
              <a:t>*TNF-a som stimulerar yttligare inflammatoriska svar. ökar produktion av CRP och inducerar feber via hypotalamus.</a:t>
            </a:r>
            <a:br>
              <a:rPr lang="sv"/>
            </a:br>
            <a:br>
              <a:rPr lang="sv"/>
            </a:br>
            <a:r>
              <a:rPr lang="sv"/>
              <a:t>3. Immuncellernas roll</a:t>
            </a:r>
            <a:br>
              <a:rPr lang="sv"/>
            </a:br>
            <a:r>
              <a:rPr lang="sv"/>
              <a:t>Immunsystemet reagerar snabbt på skadan </a:t>
            </a:r>
            <a:br>
              <a:rPr lang="sv"/>
            </a:br>
            <a:r>
              <a:rPr lang="sv"/>
              <a:t>*neutrofiler är de första immunceller som anländer de rensar upp skadade celler genom fagocytos och utsöndrar reaktiva syreradikaler för att bryta ner trasig vävand</a:t>
            </a:r>
            <a:br>
              <a:rPr lang="sv"/>
            </a:br>
            <a:r>
              <a:rPr lang="sv"/>
              <a:t>*Makrofager anländer senare för att städa upp efter neutrofilerna och utsöndrar tillväxtfaktorer som stimulerar läkning (NOW WE TALKING)</a:t>
            </a:r>
            <a:br>
              <a:rPr lang="sv"/>
            </a:br>
            <a:br>
              <a:rPr lang="sv"/>
            </a:br>
            <a:r>
              <a:rPr lang="sv"/>
              <a:t>4. Ökad kärlgenomsläpplighet och svullnad  </a:t>
            </a:r>
            <a:br>
              <a:rPr lang="sv"/>
            </a:br>
            <a:r>
              <a:rPr lang="sv"/>
              <a:t>För att immunceller och näringsämnen ska nå det skadadde områder ökar blodkärlens genomsläpplighet. detta leder till att vätska och immunceller läcker ut i vävnaden vilket bidrar till svullnad och ömhet </a:t>
            </a:r>
            <a:br>
              <a:rPr lang="sv"/>
            </a:br>
            <a:br>
              <a:rPr lang="sv"/>
            </a:br>
            <a:r>
              <a:rPr lang="sv"/>
              <a:t>Inflammation övergår snart till en reparationsfas där IGF-1 stimulerar aktivering av satellitceller. dessa celler smälter samman med de skadade muskelfibrerna och bidrar till ny proteinproduktion och försträrker muskelväven!</a:t>
            </a:r>
            <a:endParaRPr/>
          </a:p>
        </p:txBody>
      </p:sp>
      <p:pic>
        <p:nvPicPr>
          <p:cNvPr id="118" name="Google Shape;118;p21"/>
          <p:cNvPicPr preferRelativeResize="0"/>
          <p:nvPr/>
        </p:nvPicPr>
        <p:blipFill>
          <a:blip r:embed="rId3">
            <a:alphaModFix/>
          </a:blip>
          <a:stretch>
            <a:fillRect/>
          </a:stretch>
        </p:blipFill>
        <p:spPr>
          <a:xfrm>
            <a:off x="5439488" y="335075"/>
            <a:ext cx="3590925" cy="2581275"/>
          </a:xfrm>
          <a:prstGeom prst="rect">
            <a:avLst/>
          </a:prstGeom>
          <a:noFill/>
          <a:ln>
            <a:noFill/>
          </a:ln>
        </p:spPr>
      </p:pic>
      <p:sp>
        <p:nvSpPr>
          <p:cNvPr id="119" name="Google Shape;119;p21"/>
          <p:cNvSpPr txBox="1"/>
          <p:nvPr/>
        </p:nvSpPr>
        <p:spPr>
          <a:xfrm>
            <a:off x="6665850" y="4389700"/>
            <a:ext cx="24906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20" name="Google Shape;120;p21"/>
          <p:cNvSpPr txBox="1"/>
          <p:nvPr/>
        </p:nvSpPr>
        <p:spPr>
          <a:xfrm>
            <a:off x="5115425" y="2938425"/>
            <a:ext cx="3915000" cy="142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sv" sz="1100">
                <a:solidFill>
                  <a:srgbClr val="FF0000"/>
                </a:solidFill>
              </a:rPr>
              <a:t>Själva inflammationen skapas av immunstsystemetssvar på de små skador träningen orsakar i muskelvävnaden.</a:t>
            </a:r>
            <a:br>
              <a:rPr lang="sv" sz="1100">
                <a:solidFill>
                  <a:srgbClr val="FF0000"/>
                </a:solidFill>
              </a:rPr>
            </a:br>
            <a:r>
              <a:rPr lang="sv" sz="1100">
                <a:solidFill>
                  <a:srgbClr val="FF0000"/>
                </a:solidFill>
              </a:rPr>
              <a:t>Cytokiner, prostaglandiner och immunceller spelar en central roll för processen. Inflammation är inte bara en “skada” utan en viktig del av återhämtningen och muskeluppbyggnaden som gör att musklerna blir starkare och mer motståndskraftiga över tid</a:t>
            </a:r>
            <a:endParaRPr sz="1100">
              <a:solidFill>
                <a:srgbClr val="FF0000"/>
              </a:solidFill>
            </a:endParaRPr>
          </a:p>
        </p:txBody>
      </p:sp>
      <p:sp>
        <p:nvSpPr>
          <p:cNvPr id="121" name="Google Shape;121;p21"/>
          <p:cNvSpPr txBox="1"/>
          <p:nvPr/>
        </p:nvSpPr>
        <p:spPr>
          <a:xfrm>
            <a:off x="5513000" y="4479100"/>
            <a:ext cx="3355200" cy="3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100">
                <a:solidFill>
                  <a:schemeClr val="dk2"/>
                </a:solidFill>
              </a:rPr>
              <a:t>skrivet ihop me MS bio-chem Wilma brogren.</a:t>
            </a:r>
            <a:endParaRPr sz="11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